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6"/>
  </p:notesMasterIdLst>
  <p:handoutMasterIdLst>
    <p:handoutMasterId r:id="rId17"/>
  </p:handoutMasterIdLst>
  <p:sldIdLst>
    <p:sldId id="289" r:id="rId5"/>
    <p:sldId id="275" r:id="rId6"/>
    <p:sldId id="308" r:id="rId7"/>
    <p:sldId id="304" r:id="rId8"/>
    <p:sldId id="305" r:id="rId9"/>
    <p:sldId id="306" r:id="rId10"/>
    <p:sldId id="307" r:id="rId11"/>
    <p:sldId id="294" r:id="rId12"/>
    <p:sldId id="310" r:id="rId13"/>
    <p:sldId id="293" r:id="rId14"/>
    <p:sldId id="309" r:id="rId15"/>
  </p:sldIdLst>
  <p:sldSz cx="9144000" cy="6858000" type="screen4x3"/>
  <p:notesSz cx="6794500" cy="99314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26"/>
    <a:srgbClr val="2494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102A46-D93F-43B6-AC84-223307E4AE3E}" type="datetimeFigureOut">
              <a:rPr lang="nl-NL"/>
              <a:pPr>
                <a:defRPr/>
              </a:pPr>
              <a:t>14-2-2011</a:t>
            </a:fld>
            <a:endParaRPr lang="nl-NL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192F1D-6064-431E-9A4A-6749430601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2B5D7-B241-4ABA-859A-382CD37A9B89}" type="datetimeFigureOut">
              <a:rPr lang="nl-NL"/>
              <a:pPr>
                <a:defRPr/>
              </a:pPr>
              <a:t>14-2-2011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3A9F7-793B-487B-A282-B63847843BA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" name="shpFoto" descr="Afb 1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Logo Powerpoi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shpFoto" descr="Afb 2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35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Logo Powerpoi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pic>
        <p:nvPicPr>
          <p:cNvPr id="5" name="shpFoto" descr="Afb_inhoud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Logo Powerpoin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AC521E-EBC3-4935-8BB2-5C46FC7AA2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1030" name="Picture 14" descr="Logo Powerpoint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2pPr>
      <a:lvl3pPr marL="1588" indent="9128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3pPr>
      <a:lvl4pPr marL="1588" indent="13700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4pPr>
      <a:lvl5pPr marL="1588" indent="182721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5pPr>
      <a:lvl6pPr marL="4587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6pPr>
      <a:lvl7pPr marL="9159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7pPr>
      <a:lvl8pPr marL="13731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8pPr>
      <a:lvl9pPr marL="1830388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051" name="shpFoto" descr="Afb_inhoud.png"/>
          <p:cNvPicPr preferRelativeResize="0"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2055" name="Picture 12" descr="Logo Powerpoint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B24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3075" name="shpFoto" descr="Afb_inhoud.png"/>
          <p:cNvPicPr preferRelativeResize="0"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307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</p:txBody>
      </p:sp>
      <p:pic>
        <p:nvPicPr>
          <p:cNvPr id="3079" name="Picture 12" descr="Logo Powerpoint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8E1F0194-4A11-47FF-8D29-F5EAE0874E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87622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876220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2838" y="2474913"/>
            <a:ext cx="3598862" cy="94297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Verdana" pitchFamily="34" charset="0"/>
              </a:rPr>
              <a:t>U-map and Dutch policy</a:t>
            </a:r>
            <a:endParaRPr lang="nl-NL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8550" y="3511550"/>
            <a:ext cx="3598863" cy="2609850"/>
          </a:xfrm>
        </p:spPr>
        <p:txBody>
          <a:bodyPr/>
          <a:lstStyle/>
          <a:p>
            <a:pPr marL="0" indent="1588">
              <a:lnSpc>
                <a:spcPct val="90000"/>
              </a:lnSpc>
            </a:pPr>
            <a:endParaRPr lang="en-US" smtClean="0">
              <a:latin typeface="Verdana" pitchFamily="34" charset="0"/>
            </a:endParaRPr>
          </a:p>
          <a:p>
            <a:pPr marL="0" indent="1588">
              <a:lnSpc>
                <a:spcPct val="90000"/>
              </a:lnSpc>
            </a:pPr>
            <a:r>
              <a:rPr lang="en-US" smtClean="0">
                <a:latin typeface="Verdana" pitchFamily="34" charset="0"/>
              </a:rPr>
              <a:t>PLA ‘lite’ Transparancy tools</a:t>
            </a:r>
          </a:p>
          <a:p>
            <a:pPr marL="0" indent="1588">
              <a:lnSpc>
                <a:spcPct val="90000"/>
              </a:lnSpc>
            </a:pPr>
            <a:r>
              <a:rPr lang="en-US" smtClean="0">
                <a:latin typeface="Verdana" pitchFamily="34" charset="0"/>
              </a:rPr>
              <a:t>February 16th 2011</a:t>
            </a:r>
          </a:p>
          <a:p>
            <a:pPr marL="0" indent="1588">
              <a:lnSpc>
                <a:spcPct val="90000"/>
              </a:lnSpc>
            </a:pPr>
            <a:endParaRPr lang="en-US" smtClean="0">
              <a:latin typeface="Verdana" pitchFamily="34" charset="0"/>
            </a:endParaRPr>
          </a:p>
          <a:p>
            <a:pPr marL="0" indent="1588">
              <a:lnSpc>
                <a:spcPct val="90000"/>
              </a:lnSpc>
            </a:pPr>
            <a:endParaRPr lang="en-US" smtClean="0">
              <a:latin typeface="Verdana" pitchFamily="34" charset="0"/>
            </a:endParaRPr>
          </a:p>
          <a:p>
            <a:pPr marL="0" indent="1588">
              <a:lnSpc>
                <a:spcPct val="90000"/>
              </a:lnSpc>
            </a:pPr>
            <a:r>
              <a:rPr lang="en-US" smtClean="0">
                <a:latin typeface="Verdana" pitchFamily="34" charset="0"/>
              </a:rPr>
              <a:t>Floor Boselie</a:t>
            </a:r>
            <a:r>
              <a:rPr lang="nl-NL" smtClean="0">
                <a:latin typeface="Verdana" pitchFamily="34" charset="0"/>
              </a:rPr>
              <a:t>-Abbenhuis</a:t>
            </a:r>
          </a:p>
          <a:p>
            <a:pPr marL="0" indent="1588">
              <a:lnSpc>
                <a:spcPct val="90000"/>
              </a:lnSpc>
            </a:pPr>
            <a:endParaRPr lang="nl-NL" smtClean="0">
              <a:latin typeface="Verdana" pitchFamily="34" charset="0"/>
            </a:endParaRPr>
          </a:p>
          <a:p>
            <a:pPr marL="0" indent="1588">
              <a:lnSpc>
                <a:spcPct val="90000"/>
              </a:lnSpc>
            </a:pPr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086C4-06D5-4804-B2B8-578BDFC849A2}" type="slidenum">
              <a:rPr lang="nl-NL"/>
              <a:pPr/>
              <a:t>10</a:t>
            </a:fld>
            <a:endParaRPr lang="nl-NL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  <a:noFill/>
        </p:spPr>
        <p:txBody>
          <a:bodyPr/>
          <a:lstStyle/>
          <a:p>
            <a:r>
              <a:rPr lang="en-US" sz="2400" b="1" smtClean="0">
                <a:solidFill>
                  <a:schemeClr val="tx1"/>
                </a:solidFill>
                <a:latin typeface="Verdana" pitchFamily="34" charset="0"/>
              </a:rPr>
              <a:t>Classification of the Dutch HE-institutions</a:t>
            </a:r>
            <a:endParaRPr lang="nl-NL" sz="2400" b="1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Verdana" pitchFamily="34" charset="0"/>
              </a:rPr>
              <a:t>Classification (U-map): an instrument to create </a:t>
            </a:r>
            <a:r>
              <a:rPr lang="en-US" dirty="0" err="1" smtClean="0">
                <a:latin typeface="Verdana" pitchFamily="34" charset="0"/>
              </a:rPr>
              <a:t>transparancy</a:t>
            </a:r>
            <a:r>
              <a:rPr lang="en-US" dirty="0" smtClean="0">
                <a:latin typeface="Verdana" pitchFamily="34" charset="0"/>
              </a:rPr>
              <a:t> of current profiles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Verdana" pitchFamily="34" charset="0"/>
              </a:rPr>
              <a:t>Therefore: a means to stimulate profiling of institutions and to stimulate peer learning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Verdana" pitchFamily="34" charset="0"/>
              </a:rPr>
              <a:t>Dutch and Flemish government ask CHERPA to create in 2010/2011 a (U-map)classification of the Dutch and Flemish HEI’s.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Verdana" pitchFamily="34" charset="0"/>
              </a:rPr>
              <a:t>HE-institutions in The Netherlands: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</a:rPr>
              <a:t>Willing to participate (including some privately funded HEI’s)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</a:rPr>
              <a:t>As long as decision about how the results are used is in their hands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latin typeface="Verdana" pitchFamily="34" charset="0"/>
              </a:rPr>
              <a:t>Discussion on some indicators (UAS)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Thank you for your attention</a:t>
            </a:r>
          </a:p>
          <a:p>
            <a:endParaRPr lang="en-US" sz="2000" smtClean="0"/>
          </a:p>
          <a:p>
            <a:r>
              <a:rPr lang="en-US" sz="2000" smtClean="0"/>
              <a:t>Floor Boselie – Abbenhuis</a:t>
            </a:r>
          </a:p>
          <a:p>
            <a:r>
              <a:rPr lang="en-US" sz="2000" smtClean="0"/>
              <a:t>Ministry of Education, Culture and Science</a:t>
            </a:r>
          </a:p>
          <a:p>
            <a:r>
              <a:rPr lang="en-US" sz="2000" smtClean="0"/>
              <a:t>Department of Higher Education and Student Support</a:t>
            </a:r>
          </a:p>
          <a:p>
            <a:r>
              <a:rPr lang="en-US" sz="2000" smtClean="0"/>
              <a:t>The Netherlands</a:t>
            </a:r>
          </a:p>
          <a:p>
            <a:endParaRPr lang="en-US" sz="2000" smtClean="0"/>
          </a:p>
          <a:p>
            <a:r>
              <a:rPr lang="en-US" sz="2000" smtClean="0"/>
              <a:t>Tel: +31 70 412 2378</a:t>
            </a:r>
          </a:p>
          <a:p>
            <a:r>
              <a:rPr lang="en-US" sz="2000" smtClean="0"/>
              <a:t>Email: f.m.h.boselie@minocw.nl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AADEC-C983-40DE-AE7D-97D4817519A9}" type="slidenum">
              <a:rPr lang="nl-NL"/>
              <a:pPr/>
              <a:t>2</a:t>
            </a:fld>
            <a:endParaRPr lang="nl-NL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  <a:noFill/>
        </p:spPr>
        <p:txBody>
          <a:bodyPr/>
          <a:lstStyle/>
          <a:p>
            <a:r>
              <a:rPr lang="nl-NL" sz="2800" b="1" smtClean="0">
                <a:solidFill>
                  <a:schemeClr val="tx1"/>
                </a:solidFill>
                <a:latin typeface="Verdana" pitchFamily="34" charset="0"/>
              </a:rPr>
              <a:t>Facts and Figures Dutch HE-system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  <a:noFill/>
        </p:spPr>
        <p:txBody>
          <a:bodyPr/>
          <a:lstStyle/>
          <a:p>
            <a:pPr marL="0" indent="0"/>
            <a:endParaRPr lang="en-US" sz="2000" smtClean="0">
              <a:latin typeface="Verdana" pitchFamily="34" charset="0"/>
            </a:endParaRPr>
          </a:p>
          <a:p>
            <a:pPr marL="0" indent="0"/>
            <a:r>
              <a:rPr lang="en-US" sz="2000" smtClean="0">
                <a:latin typeface="Verdana" pitchFamily="34" charset="0"/>
              </a:rPr>
              <a:t>Binary system</a:t>
            </a:r>
          </a:p>
          <a:p>
            <a:pPr marL="0" indent="0"/>
            <a:endParaRPr lang="en-US" sz="2000" smtClean="0">
              <a:latin typeface="Verdana" pitchFamily="34" charset="0"/>
            </a:endParaRPr>
          </a:p>
          <a:p>
            <a:pPr marL="0" indent="0"/>
            <a:r>
              <a:rPr lang="en-US" sz="2000" smtClean="0">
                <a:latin typeface="Verdana" pitchFamily="34" charset="0"/>
              </a:rPr>
              <a:t>Publicly funded:</a:t>
            </a:r>
          </a:p>
          <a:p>
            <a:pPr marL="0" indent="0"/>
            <a:endParaRPr lang="en-US" sz="2000" smtClean="0">
              <a:latin typeface="Verdana" pitchFamily="34" charset="0"/>
            </a:endParaRPr>
          </a:p>
          <a:p>
            <a:pPr marL="0" indent="0"/>
            <a:r>
              <a:rPr lang="en-US" sz="2000" smtClean="0">
                <a:latin typeface="Verdana" pitchFamily="34" charset="0"/>
              </a:rPr>
              <a:t>14 Research universities :  241.699 students</a:t>
            </a:r>
          </a:p>
          <a:p>
            <a:pPr marL="0" indent="0"/>
            <a:endParaRPr lang="en-US" sz="2000" smtClean="0">
              <a:latin typeface="Verdana" pitchFamily="34" charset="0"/>
            </a:endParaRPr>
          </a:p>
          <a:p>
            <a:pPr marL="0" indent="0"/>
            <a:r>
              <a:rPr lang="en-US" sz="2000" smtClean="0">
                <a:latin typeface="Verdana" pitchFamily="34" charset="0"/>
              </a:rPr>
              <a:t>41 Universities of Applied Sciences : 416.946 students</a:t>
            </a:r>
          </a:p>
          <a:p>
            <a:pPr marL="0" indent="0"/>
            <a:endParaRPr lang="en-US" sz="2000" smtClean="0">
              <a:latin typeface="Verdana" pitchFamily="34" charset="0"/>
            </a:endParaRPr>
          </a:p>
          <a:p>
            <a:pPr marL="0" indent="0"/>
            <a:r>
              <a:rPr lang="en-US" sz="2000" smtClean="0">
                <a:latin typeface="Verdana" pitchFamily="34" charset="0"/>
              </a:rPr>
              <a:t>Privately funded:</a:t>
            </a:r>
          </a:p>
          <a:p>
            <a:pPr marL="0" indent="0"/>
            <a:r>
              <a:rPr lang="en-US" sz="2000" smtClean="0">
                <a:latin typeface="Verdana" pitchFamily="34" charset="0"/>
              </a:rPr>
              <a:t>60 HE-institutions : approximately 80.000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naaml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5888" y="1103313"/>
            <a:ext cx="3962400" cy="515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1" dirty="0" smtClean="0">
                <a:solidFill>
                  <a:schemeClr val="tx1"/>
                </a:solidFill>
              </a:rPr>
              <a:t>Report </a:t>
            </a:r>
            <a:r>
              <a:rPr lang="nl-NL" b="1" dirty="0" err="1" smtClean="0">
                <a:solidFill>
                  <a:schemeClr val="tx1"/>
                </a:solidFill>
              </a:rPr>
              <a:t>on</a:t>
            </a:r>
            <a:r>
              <a:rPr lang="nl-NL" b="1" dirty="0" smtClean="0">
                <a:solidFill>
                  <a:schemeClr val="tx1"/>
                </a:solidFill>
              </a:rPr>
              <a:t> the </a:t>
            </a:r>
            <a:r>
              <a:rPr lang="nl-NL" b="1" dirty="0" err="1" smtClean="0">
                <a:solidFill>
                  <a:schemeClr val="tx1"/>
                </a:solidFill>
              </a:rPr>
              <a:t>sustainability</a:t>
            </a:r>
            <a:r>
              <a:rPr lang="nl-NL" b="1" dirty="0" smtClean="0">
                <a:solidFill>
                  <a:schemeClr val="tx1"/>
                </a:solidFill>
              </a:rPr>
              <a:t> of the </a:t>
            </a:r>
            <a:r>
              <a:rPr lang="nl-NL" b="1" dirty="0" err="1" smtClean="0">
                <a:solidFill>
                  <a:schemeClr val="tx1"/>
                </a:solidFill>
              </a:rPr>
              <a:t>HE-system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nl-NL" sz="1700" smtClean="0"/>
          </a:p>
          <a:p>
            <a:pPr>
              <a:lnSpc>
                <a:spcPct val="80000"/>
              </a:lnSpc>
            </a:pPr>
            <a:r>
              <a:rPr lang="nl-NL" sz="1900" smtClean="0"/>
              <a:t>Committee Veerman  (april 2010):</a:t>
            </a:r>
          </a:p>
          <a:p>
            <a:pPr>
              <a:lnSpc>
                <a:spcPct val="80000"/>
              </a:lnSpc>
            </a:pPr>
            <a:r>
              <a:rPr lang="nl-NL" sz="1900" smtClean="0"/>
              <a:t>Dutch HE-system has to improve a lot and improve quickly. </a:t>
            </a:r>
          </a:p>
          <a:p>
            <a:pPr>
              <a:lnSpc>
                <a:spcPct val="80000"/>
              </a:lnSpc>
            </a:pPr>
            <a:endParaRPr lang="nl-NL" sz="1900" smtClean="0"/>
          </a:p>
          <a:p>
            <a:r>
              <a:rPr lang="nl-NL" sz="1900" smtClean="0"/>
              <a:t>Drop-out </a:t>
            </a:r>
            <a:r>
              <a:rPr lang="en-US" sz="1900" smtClean="0"/>
              <a:t>rate is too high, talent is not challenged enough and there is too little flexibility in the system to properly serve the needs of students and labour market. </a:t>
            </a:r>
          </a:p>
          <a:p>
            <a:pPr>
              <a:lnSpc>
                <a:spcPct val="80000"/>
              </a:lnSpc>
            </a:pPr>
            <a:endParaRPr lang="en-US" sz="1900" smtClean="0"/>
          </a:p>
          <a:p>
            <a:r>
              <a:rPr lang="en-US" sz="1900" smtClean="0"/>
              <a:t>Recommendation: Add powerful impetus to improving the quality and diversity of Dutch higher education. </a:t>
            </a:r>
          </a:p>
          <a:p>
            <a:endParaRPr lang="en-US" sz="1900" i="1" smtClean="0"/>
          </a:p>
          <a:p>
            <a:r>
              <a:rPr lang="en-US" sz="1900" smtClean="0"/>
              <a:t>Threefold differentiation is needed: in the structure of the system, in the profiles of institutions and in the range of programmes</a:t>
            </a:r>
            <a:r>
              <a:rPr lang="nl-NL" sz="1900" smtClean="0"/>
              <a:t> offered.</a:t>
            </a:r>
            <a:endParaRPr lang="en-US" sz="1900" smtClean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77714-F689-43EF-BB1A-08A53BFF17B0}" type="slidenum">
              <a:rPr lang="nl-NL"/>
              <a:pPr/>
              <a:t>4</a:t>
            </a:fld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b="1" dirty="0" err="1" smtClean="0">
                <a:solidFill>
                  <a:schemeClr val="tx1"/>
                </a:solidFill>
              </a:rPr>
              <a:t>Policy</a:t>
            </a:r>
            <a:r>
              <a:rPr lang="nl-NL" b="1" dirty="0" smtClean="0">
                <a:solidFill>
                  <a:schemeClr val="tx1"/>
                </a:solidFill>
              </a:rPr>
              <a:t> paper </a:t>
            </a:r>
            <a:r>
              <a:rPr lang="nl-NL" b="1" dirty="0" err="1" smtClean="0">
                <a:solidFill>
                  <a:schemeClr val="tx1"/>
                </a:solidFill>
              </a:rPr>
              <a:t>February</a:t>
            </a:r>
            <a:r>
              <a:rPr lang="nl-NL" b="1" dirty="0" smtClean="0">
                <a:solidFill>
                  <a:schemeClr val="tx1"/>
                </a:solidFill>
              </a:rPr>
              <a:t> 7th 2011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nl-NL" smtClean="0"/>
          </a:p>
          <a:p>
            <a:r>
              <a:rPr lang="nl-NL" sz="2000" smtClean="0"/>
              <a:t>Government adopts recommendations committee Veerman</a:t>
            </a:r>
          </a:p>
          <a:p>
            <a:endParaRPr lang="nl-NL" sz="2000" smtClean="0"/>
          </a:p>
          <a:p>
            <a:r>
              <a:rPr lang="nl-NL" sz="2000" smtClean="0"/>
              <a:t>Priorities 2011-2014:</a:t>
            </a:r>
          </a:p>
          <a:p>
            <a:endParaRPr lang="nl-NL" sz="2000" smtClean="0"/>
          </a:p>
          <a:p>
            <a:pPr>
              <a:buFont typeface="Arial" charset="0"/>
              <a:buChar char="•"/>
            </a:pPr>
            <a:r>
              <a:rPr lang="nl-NL" sz="2000" smtClean="0"/>
              <a:t> Quality improvement and more room for selection</a:t>
            </a:r>
          </a:p>
          <a:p>
            <a:pPr>
              <a:buFont typeface="Arial" charset="0"/>
              <a:buChar char="•"/>
            </a:pPr>
            <a:r>
              <a:rPr lang="nl-NL" sz="2000" smtClean="0"/>
              <a:t> More differentiation in higher professional education</a:t>
            </a:r>
          </a:p>
          <a:p>
            <a:pPr>
              <a:buFont typeface="Arial" charset="0"/>
              <a:buChar char="•"/>
            </a:pPr>
            <a:r>
              <a:rPr lang="nl-NL" sz="2000" smtClean="0"/>
              <a:t> Strengthening the academic profile of academic HE</a:t>
            </a:r>
          </a:p>
          <a:p>
            <a:pPr>
              <a:buFont typeface="Arial" charset="0"/>
              <a:buChar char="•"/>
            </a:pPr>
            <a:r>
              <a:rPr lang="nl-NL" sz="2000" smtClean="0"/>
              <a:t> </a:t>
            </a:r>
            <a:r>
              <a:rPr lang="nl-NL" sz="2000" b="1" smtClean="0"/>
              <a:t>Stimulating profiling of HE-institutions</a:t>
            </a:r>
          </a:p>
          <a:p>
            <a:pPr>
              <a:buFont typeface="Arial" charset="0"/>
              <a:buChar char="•"/>
            </a:pPr>
            <a:r>
              <a:rPr lang="nl-NL" sz="2000" b="1" smtClean="0"/>
              <a:t> </a:t>
            </a:r>
            <a:r>
              <a:rPr lang="nl-NL" sz="2000" smtClean="0"/>
              <a:t>Better use of and more focus in research</a:t>
            </a:r>
          </a:p>
          <a:p>
            <a:pPr>
              <a:buFont typeface="Arial" charset="0"/>
              <a:buChar char="•"/>
            </a:pPr>
            <a:r>
              <a:rPr lang="nl-NL" sz="2000" smtClean="0"/>
              <a:t> A funding system that is more focussed on quality and is </a:t>
            </a:r>
            <a:r>
              <a:rPr lang="en-US" sz="2000" smtClean="0"/>
              <a:t>mission-based</a:t>
            </a:r>
            <a:endParaRPr lang="nl-NL" sz="2000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930AF-C249-41A6-9194-39377233FFB6}" type="slidenum">
              <a:rPr lang="nl-NL"/>
              <a:pPr/>
              <a:t>5</a:t>
            </a:fld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pPr>
              <a:defRPr/>
            </a:pPr>
            <a:r>
              <a:rPr lang="nl-NL" b="1" dirty="0" err="1" smtClean="0">
                <a:solidFill>
                  <a:schemeClr val="tx1"/>
                </a:solidFill>
              </a:rPr>
              <a:t>Stimulating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profiling</a:t>
            </a:r>
            <a:r>
              <a:rPr lang="nl-NL" b="1" dirty="0" smtClean="0">
                <a:solidFill>
                  <a:schemeClr val="tx1"/>
                </a:solidFill>
              </a:rPr>
              <a:t> of </a:t>
            </a:r>
            <a:r>
              <a:rPr lang="nl-NL" b="1" dirty="0" err="1" smtClean="0">
                <a:solidFill>
                  <a:schemeClr val="tx1"/>
                </a:solidFill>
              </a:rPr>
              <a:t>HE-institutions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>
            <a:normAutofit lnSpcReduction="10000"/>
          </a:bodyPr>
          <a:lstStyle/>
          <a:p>
            <a:endParaRPr lang="nl-NL" sz="2000" smtClean="0"/>
          </a:p>
          <a:p>
            <a:r>
              <a:rPr lang="nl-NL" sz="2000" smtClean="0"/>
              <a:t>Choose a distinct profile with a focus on e.g.:</a:t>
            </a:r>
          </a:p>
          <a:p>
            <a:endParaRPr lang="nl-NL" sz="2000" smtClean="0"/>
          </a:p>
          <a:p>
            <a:pPr>
              <a:buFont typeface="Arial" charset="0"/>
              <a:buChar char="•"/>
            </a:pPr>
            <a:r>
              <a:rPr lang="nl-NL" sz="2000" smtClean="0"/>
              <a:t> Specific sectors in education or research: focus on strengths, cooperation and division of tasks (programmes, research) between universities</a:t>
            </a:r>
          </a:p>
          <a:p>
            <a:endParaRPr lang="nl-NL" sz="2000" smtClean="0"/>
          </a:p>
          <a:p>
            <a:pPr>
              <a:buFont typeface="Arial" charset="0"/>
              <a:buChar char="•"/>
            </a:pPr>
            <a:r>
              <a:rPr lang="nl-NL" sz="2000" smtClean="0"/>
              <a:t> Specific types of programmes: short cycle HE, masters</a:t>
            </a:r>
          </a:p>
          <a:p>
            <a:pPr>
              <a:buFont typeface="Arial" charset="0"/>
              <a:buChar char="•"/>
            </a:pPr>
            <a:endParaRPr lang="nl-NL" sz="2000" smtClean="0"/>
          </a:p>
          <a:p>
            <a:pPr>
              <a:buFont typeface="Arial" charset="0"/>
              <a:buChar char="•"/>
            </a:pPr>
            <a:r>
              <a:rPr lang="nl-NL" sz="2000" smtClean="0"/>
              <a:t> An educational concept: problem based learning </a:t>
            </a:r>
          </a:p>
          <a:p>
            <a:pPr>
              <a:buFont typeface="Arial" charset="0"/>
              <a:buChar char="•"/>
            </a:pPr>
            <a:endParaRPr lang="nl-NL" sz="2000" smtClean="0"/>
          </a:p>
          <a:p>
            <a:pPr>
              <a:buFont typeface="Arial" charset="0"/>
              <a:buChar char="•"/>
            </a:pPr>
            <a:r>
              <a:rPr lang="nl-NL" sz="2000" smtClean="0"/>
              <a:t> Specific target groups: LLL</a:t>
            </a:r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AE171-903C-4871-BCCA-53E1526FE1A2}" type="slidenum">
              <a:rPr lang="nl-NL"/>
              <a:pPr/>
              <a:t>6</a:t>
            </a:fld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488"/>
            <a:ext cx="7847013" cy="571500"/>
          </a:xfrm>
        </p:spPr>
        <p:txBody>
          <a:bodyPr/>
          <a:lstStyle/>
          <a:p>
            <a:r>
              <a:rPr lang="nl-NL" b="1" smtClean="0">
                <a:solidFill>
                  <a:schemeClr val="tx1"/>
                </a:solidFill>
              </a:rPr>
              <a:t>Stimulating HEI’s to choose a profile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369888" y="1798638"/>
            <a:ext cx="7858125" cy="4273550"/>
          </a:xfrm>
        </p:spPr>
        <p:txBody>
          <a:bodyPr/>
          <a:lstStyle/>
          <a:p>
            <a:endParaRPr lang="nl-NL" smtClean="0"/>
          </a:p>
          <a:p>
            <a:r>
              <a:rPr lang="nl-NL" sz="2000" b="1" smtClean="0"/>
              <a:t>Why? </a:t>
            </a:r>
          </a:p>
          <a:p>
            <a:endParaRPr lang="nl-NL" sz="2000" b="1" smtClean="0"/>
          </a:p>
          <a:p>
            <a:r>
              <a:rPr lang="nl-NL" sz="2000" smtClean="0"/>
              <a:t>Profiling fosters: 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nl-NL" sz="2000" smtClean="0"/>
              <a:t>diversity in education, creating a better match between students and programmes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nl-NL" sz="2000" smtClean="0"/>
              <a:t>a proper national spread of emphases in research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nl-NL" sz="2000" smtClean="0"/>
              <a:t>specialisation, creating excellence in international perspective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nl-NL" sz="2000" smtClean="0"/>
              <a:t>a better response to labour market demands</a:t>
            </a:r>
          </a:p>
          <a:p>
            <a:pPr lvl="1">
              <a:buFont typeface="Arial" charset="0"/>
              <a:buBlip>
                <a:blip r:embed="rId2"/>
              </a:buBlip>
            </a:pPr>
            <a:r>
              <a:rPr lang="nl-NL" sz="2000" smtClean="0"/>
              <a:t>etc.</a:t>
            </a:r>
          </a:p>
          <a:p>
            <a:endParaRPr lang="nl-NL" sz="2000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FEA351-3ED2-4312-8F9D-0094B8550621}" type="slidenum">
              <a:rPr lang="nl-NL"/>
              <a:pPr/>
              <a:t>7</a:t>
            </a:fld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2163E-1271-469F-85BA-34454EF1C74C}" type="slidenum">
              <a:rPr lang="nl-NL"/>
              <a:pPr/>
              <a:t>8</a:t>
            </a:fld>
            <a:endParaRPr lang="nl-NL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  <a:noFill/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  <a:latin typeface="Verdana" pitchFamily="34" charset="0"/>
              </a:rPr>
              <a:t>Stimulating profiling: how?</a:t>
            </a:r>
            <a:endParaRPr lang="nl-NL" smtClean="0">
              <a:latin typeface="Verdana" pitchFamily="34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  <a:noFill/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err="1" smtClean="0">
                <a:latin typeface="Verdana" pitchFamily="34" charset="0"/>
              </a:rPr>
              <a:t>Creating</a:t>
            </a:r>
            <a:r>
              <a:rPr lang="nl-NL" sz="2000" dirty="0" smtClean="0">
                <a:latin typeface="Verdana" pitchFamily="34" charset="0"/>
              </a:rPr>
              <a:t> more room </a:t>
            </a:r>
            <a:r>
              <a:rPr lang="nl-NL" sz="2000" dirty="0" err="1" smtClean="0">
                <a:latin typeface="Verdana" pitchFamily="34" charset="0"/>
              </a:rPr>
              <a:t>for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HEI’s</a:t>
            </a:r>
            <a:r>
              <a:rPr lang="nl-NL" sz="2000" dirty="0" smtClean="0">
                <a:latin typeface="Verdana" pitchFamily="34" charset="0"/>
              </a:rPr>
              <a:t>: </a:t>
            </a:r>
            <a:r>
              <a:rPr lang="nl-NL" sz="2000" dirty="0" err="1" smtClean="0">
                <a:latin typeface="Verdana" pitchFamily="34" charset="0"/>
              </a:rPr>
              <a:t>for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selection</a:t>
            </a:r>
            <a:r>
              <a:rPr lang="nl-NL" sz="2000" dirty="0" smtClean="0">
                <a:latin typeface="Verdana" pitchFamily="34" charset="0"/>
              </a:rPr>
              <a:t>, </a:t>
            </a:r>
            <a:r>
              <a:rPr lang="nl-NL" sz="2000" dirty="0" err="1" smtClean="0">
                <a:latin typeface="Verdana" pitchFamily="34" charset="0"/>
              </a:rPr>
              <a:t>for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higher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tuition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fees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for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specific</a:t>
            </a:r>
            <a:r>
              <a:rPr lang="nl-NL" sz="2000" dirty="0" smtClean="0">
                <a:latin typeface="Verdana" pitchFamily="34" charset="0"/>
              </a:rPr>
              <a:t> programmes etc.</a:t>
            </a:r>
            <a:endParaRPr lang="nl-NL" sz="2000" dirty="0" smtClean="0"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err="1" smtClean="0">
                <a:latin typeface="Verdana" pitchFamily="34" charset="0"/>
              </a:rPr>
              <a:t>Introduction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</a:rPr>
              <a:t>of </a:t>
            </a:r>
            <a:r>
              <a:rPr lang="nl-NL" sz="2000" dirty="0" err="1" smtClean="0">
                <a:latin typeface="Verdana" pitchFamily="34" charset="0"/>
              </a:rPr>
              <a:t>mission-based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funding</a:t>
            </a:r>
            <a:r>
              <a:rPr lang="nl-NL" sz="2000" dirty="0" smtClean="0">
                <a:latin typeface="Verdana" pitchFamily="34" charset="0"/>
              </a:rPr>
              <a:t>, </a:t>
            </a:r>
            <a:r>
              <a:rPr lang="nl-NL" sz="2000" dirty="0" err="1" smtClean="0">
                <a:latin typeface="Verdana" pitchFamily="34" charset="0"/>
              </a:rPr>
              <a:t>rewarding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mission-related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achievements</a:t>
            </a:r>
            <a:endParaRPr lang="nl-NL" sz="2000" dirty="0" smtClean="0"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>
                <a:latin typeface="Verdana" pitchFamily="34" charset="0"/>
              </a:rPr>
              <a:t>Profile of the </a:t>
            </a:r>
            <a:r>
              <a:rPr lang="nl-NL" sz="2000" dirty="0" err="1" smtClean="0">
                <a:latin typeface="Verdana" pitchFamily="34" charset="0"/>
              </a:rPr>
              <a:t>institution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will</a:t>
            </a:r>
            <a:r>
              <a:rPr lang="nl-NL" sz="2000" dirty="0" smtClean="0">
                <a:latin typeface="Verdana" pitchFamily="34" charset="0"/>
              </a:rPr>
              <a:t> in the </a:t>
            </a:r>
            <a:r>
              <a:rPr lang="nl-NL" sz="2000" dirty="0" err="1" smtClean="0">
                <a:latin typeface="Verdana" pitchFamily="34" charset="0"/>
              </a:rPr>
              <a:t>future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partly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determine</a:t>
            </a:r>
            <a:r>
              <a:rPr lang="nl-NL" sz="2000" dirty="0" smtClean="0">
                <a:latin typeface="Verdana" pitchFamily="34" charset="0"/>
              </a:rPr>
              <a:t> the programmes the </a:t>
            </a:r>
            <a:r>
              <a:rPr lang="nl-NL" sz="2000" dirty="0" err="1" smtClean="0">
                <a:latin typeface="Verdana" pitchFamily="34" charset="0"/>
              </a:rPr>
              <a:t>institution</a:t>
            </a:r>
            <a:r>
              <a:rPr lang="nl-NL" sz="2000" dirty="0" smtClean="0">
                <a:latin typeface="Verdana" pitchFamily="34" charset="0"/>
              </a:rPr>
              <a:t> is </a:t>
            </a:r>
            <a:r>
              <a:rPr lang="nl-NL" sz="2000" dirty="0" err="1" smtClean="0">
                <a:latin typeface="Verdana" pitchFamily="34" charset="0"/>
              </a:rPr>
              <a:t>allowed</a:t>
            </a:r>
            <a:r>
              <a:rPr lang="nl-NL" sz="2000" dirty="0" smtClean="0">
                <a:latin typeface="Verdana" pitchFamily="34" charset="0"/>
              </a:rPr>
              <a:t> to offer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>
                <a:latin typeface="Verdana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>
                <a:latin typeface="Verdana" pitchFamily="34" charset="0"/>
              </a:rPr>
              <a:t>Sector </a:t>
            </a:r>
            <a:r>
              <a:rPr lang="nl-NL" sz="2000" dirty="0" err="1" smtClean="0">
                <a:latin typeface="Verdana" pitchFamily="34" charset="0"/>
              </a:rPr>
              <a:t>specific</a:t>
            </a:r>
            <a:r>
              <a:rPr lang="nl-NL" sz="2000" dirty="0" smtClean="0">
                <a:latin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</a:rPr>
              <a:t>actionplans</a:t>
            </a:r>
            <a:r>
              <a:rPr lang="nl-NL" sz="2000" dirty="0" smtClean="0">
                <a:latin typeface="Verdana" pitchFamily="34" charset="0"/>
              </a:rPr>
              <a:t> (</a:t>
            </a:r>
            <a:r>
              <a:rPr lang="nl-NL" sz="2000" dirty="0" err="1" smtClean="0">
                <a:latin typeface="Verdana" pitchFamily="34" charset="0"/>
              </a:rPr>
              <a:t>which</a:t>
            </a:r>
            <a:r>
              <a:rPr lang="nl-NL" sz="2000" dirty="0" smtClean="0">
                <a:latin typeface="Verdana" pitchFamily="34" charset="0"/>
              </a:rPr>
              <a:t> HEI does </a:t>
            </a:r>
            <a:r>
              <a:rPr lang="nl-NL" sz="2000" dirty="0" err="1" smtClean="0">
                <a:latin typeface="Verdana" pitchFamily="34" charset="0"/>
              </a:rPr>
              <a:t>what</a:t>
            </a:r>
            <a:r>
              <a:rPr lang="nl-NL" sz="2000" dirty="0" smtClean="0">
                <a:latin typeface="Verdana" pitchFamily="34" charset="0"/>
              </a:rPr>
              <a:t>?)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>
                <a:latin typeface="Verdana" pitchFamily="34" charset="0"/>
              </a:rPr>
              <a:t>…. PLA ‘The HE landscape’ </a:t>
            </a:r>
            <a:r>
              <a:rPr lang="nl-NL" sz="2000" dirty="0" err="1" smtClean="0">
                <a:latin typeface="Verdana" pitchFamily="34" charset="0"/>
              </a:rPr>
              <a:t>Norway</a:t>
            </a:r>
            <a:r>
              <a:rPr lang="nl-NL" sz="2000" dirty="0" smtClean="0">
                <a:latin typeface="Verdana" pitchFamily="34" charset="0"/>
              </a:rPr>
              <a:t> (30 Mar/1 April)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1"/>
                </a:solidFill>
              </a:rPr>
              <a:t>Stimulating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err="1" smtClean="0">
                <a:solidFill>
                  <a:schemeClr val="tx1"/>
                </a:solidFill>
              </a:rPr>
              <a:t>profiling</a:t>
            </a:r>
            <a:r>
              <a:rPr lang="nl-NL" b="1" dirty="0" smtClean="0">
                <a:solidFill>
                  <a:schemeClr val="tx1"/>
                </a:solidFill>
              </a:rPr>
              <a:t> </a:t>
            </a:r>
            <a:r>
              <a:rPr lang="nl-NL" b="1" dirty="0" smtClean="0">
                <a:solidFill>
                  <a:schemeClr val="tx1"/>
                </a:solidFill>
              </a:rPr>
              <a:t>: </a:t>
            </a:r>
            <a:r>
              <a:rPr lang="nl-NL" b="1" dirty="0" err="1" smtClean="0">
                <a:solidFill>
                  <a:schemeClr val="tx1"/>
                </a:solidFill>
              </a:rPr>
              <a:t>how</a:t>
            </a:r>
            <a:r>
              <a:rPr lang="nl-NL" b="1" dirty="0" smtClean="0">
                <a:solidFill>
                  <a:schemeClr val="tx1"/>
                </a:solidFill>
              </a:rPr>
              <a:t>?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err="1" smtClean="0"/>
              <a:t>Creating</a:t>
            </a:r>
            <a:r>
              <a:rPr lang="nl-NL" sz="2000" dirty="0" smtClean="0"/>
              <a:t> </a:t>
            </a:r>
            <a:r>
              <a:rPr lang="nl-NL" sz="2000" b="1" dirty="0" err="1" smtClean="0"/>
              <a:t>transparancy</a:t>
            </a:r>
            <a:r>
              <a:rPr lang="nl-NL" sz="2000" b="1" dirty="0" smtClean="0"/>
              <a:t> </a:t>
            </a:r>
            <a:r>
              <a:rPr lang="nl-NL" sz="2000" dirty="0" smtClean="0"/>
              <a:t>of the </a:t>
            </a:r>
            <a:r>
              <a:rPr lang="nl-NL" sz="2000" dirty="0" err="1" smtClean="0"/>
              <a:t>current</a:t>
            </a:r>
            <a:r>
              <a:rPr lang="nl-NL" sz="2000" dirty="0" smtClean="0"/>
              <a:t> profiles in HE to </a:t>
            </a:r>
            <a:r>
              <a:rPr lang="nl-NL" sz="2000" dirty="0" err="1" smtClean="0"/>
              <a:t>foster</a:t>
            </a:r>
            <a:r>
              <a:rPr lang="nl-NL" sz="2000" dirty="0" smtClean="0"/>
              <a:t> </a:t>
            </a:r>
            <a:r>
              <a:rPr lang="nl-NL" sz="2000" dirty="0" err="1" smtClean="0"/>
              <a:t>fruitful</a:t>
            </a:r>
            <a:r>
              <a:rPr lang="nl-NL" sz="2000" dirty="0" smtClean="0"/>
              <a:t> </a:t>
            </a:r>
            <a:r>
              <a:rPr lang="nl-NL" sz="2000" dirty="0" err="1" smtClean="0"/>
              <a:t>discussions</a:t>
            </a:r>
            <a:r>
              <a:rPr lang="nl-NL" sz="2000" dirty="0" smtClean="0"/>
              <a:t> </a:t>
            </a:r>
            <a:r>
              <a:rPr lang="nl-NL" sz="2000" dirty="0" err="1" smtClean="0"/>
              <a:t>about</a:t>
            </a:r>
            <a:r>
              <a:rPr lang="nl-NL" sz="2000" dirty="0" smtClean="0"/>
              <a:t> the </a:t>
            </a:r>
            <a:r>
              <a:rPr lang="nl-NL" sz="2000" dirty="0" err="1" smtClean="0"/>
              <a:t>profile</a:t>
            </a:r>
            <a:r>
              <a:rPr lang="nl-NL" sz="2000" dirty="0" smtClean="0"/>
              <a:t>(s): </a:t>
            </a:r>
            <a:endParaRPr lang="nl-NL" sz="2000" dirty="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nl-NL" sz="2000" dirty="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/>
              <a:t>- </a:t>
            </a:r>
            <a:r>
              <a:rPr lang="nl-NL" sz="2000" dirty="0" err="1" smtClean="0"/>
              <a:t>within</a:t>
            </a:r>
            <a:r>
              <a:rPr lang="nl-NL" sz="2000" dirty="0" smtClean="0"/>
              <a:t> </a:t>
            </a:r>
            <a:r>
              <a:rPr lang="nl-NL" sz="2000" dirty="0" err="1" smtClean="0"/>
              <a:t>an</a:t>
            </a:r>
            <a:r>
              <a:rPr lang="nl-NL" sz="2000" dirty="0" smtClean="0"/>
              <a:t> </a:t>
            </a:r>
            <a:r>
              <a:rPr lang="nl-NL" sz="2000" dirty="0" err="1" smtClean="0"/>
              <a:t>instititution</a:t>
            </a:r>
            <a:endParaRPr lang="nl-NL" sz="2000" dirty="0" smtClean="0"/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/>
              <a:t>- </a:t>
            </a:r>
            <a:r>
              <a:rPr lang="nl-NL" sz="2000" dirty="0" err="1" smtClean="0"/>
              <a:t>between</a:t>
            </a:r>
            <a:r>
              <a:rPr lang="nl-NL" sz="2000" dirty="0" smtClean="0"/>
              <a:t> </a:t>
            </a:r>
            <a:r>
              <a:rPr lang="nl-NL" sz="2000" dirty="0" err="1" smtClean="0"/>
              <a:t>HE-institutions</a:t>
            </a:r>
            <a:r>
              <a:rPr lang="nl-NL" sz="2000" dirty="0" smtClean="0"/>
              <a:t> and </a:t>
            </a:r>
            <a:r>
              <a:rPr lang="nl-NL" sz="2000" dirty="0" err="1" smtClean="0"/>
              <a:t>government</a:t>
            </a:r>
            <a:endParaRPr lang="nl-NL" sz="20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C521E-EBC3-4935-8BB2-5C46FC7AA2F4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elpagina zonder afbeelding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F9B249"/>
      </a:dk2>
      <a:lt2>
        <a:srgbClr val="EEECE1"/>
      </a:lt2>
      <a:accent1>
        <a:srgbClr val="F9B249"/>
      </a:accent1>
      <a:accent2>
        <a:srgbClr val="FF9560"/>
      </a:accent2>
      <a:accent3>
        <a:srgbClr val="FFFFFF"/>
      </a:accent3>
      <a:accent4>
        <a:srgbClr val="000000"/>
      </a:accent4>
      <a:accent5>
        <a:srgbClr val="FBD5B1"/>
      </a:accent5>
      <a:accent6>
        <a:srgbClr val="E78756"/>
      </a:accent6>
      <a:hlink>
        <a:srgbClr val="CC003D"/>
      </a:hlink>
      <a:folHlink>
        <a:srgbClr val="900079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1DE5ABED26D4888EF91EB3D3B8F94" ma:contentTypeVersion="0" ma:contentTypeDescription="Create a new document." ma:contentTypeScope="" ma:versionID="5182d9fb415c7ad9fd71f250eab47ee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7CB36A7-8222-45E9-B0A2-307AE4652590}"/>
</file>

<file path=customXml/itemProps2.xml><?xml version="1.0" encoding="utf-8"?>
<ds:datastoreItem xmlns:ds="http://schemas.openxmlformats.org/officeDocument/2006/customXml" ds:itemID="{9595A81D-9BA5-443C-A77F-A481938302D2}"/>
</file>

<file path=customXml/itemProps3.xml><?xml version="1.0" encoding="utf-8"?>
<ds:datastoreItem xmlns:ds="http://schemas.openxmlformats.org/officeDocument/2006/customXml" ds:itemID="{DAF962C7-2117-4E91-ABDF-D3B39366C9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550</Words>
  <Application>Microsoft Office PowerPoint</Application>
  <PresentationFormat>Diavoorstelling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Verdana</vt:lpstr>
      <vt:lpstr>Arial</vt:lpstr>
      <vt:lpstr>Calibri</vt:lpstr>
      <vt:lpstr>Titelpagina zonder afbeelding</vt:lpstr>
      <vt:lpstr>Inhoud letter</vt:lpstr>
      <vt:lpstr>Inhoud bullet</vt:lpstr>
      <vt:lpstr>1_Standaardontwerp</vt:lpstr>
      <vt:lpstr>U-map and Dutch policy</vt:lpstr>
      <vt:lpstr>Facts and Figures Dutch HE-system</vt:lpstr>
      <vt:lpstr>Dia 3</vt:lpstr>
      <vt:lpstr>Report on the sustainability of the HE-system</vt:lpstr>
      <vt:lpstr>Policy paper February 7th 2011</vt:lpstr>
      <vt:lpstr>Stimulating profiling of HE-institutions</vt:lpstr>
      <vt:lpstr>Stimulating HEI’s to choose a profile</vt:lpstr>
      <vt:lpstr>Stimulating profiling: how?</vt:lpstr>
      <vt:lpstr>Stimulating profiling : how?</vt:lpstr>
      <vt:lpstr>Classification of the Dutch HE-institutions</vt:lpstr>
      <vt:lpstr>Dia 11</vt:lpstr>
    </vt:vector>
  </TitlesOfParts>
  <Company>Ministerie van OCW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Liselore Verschuren</dc:creator>
  <cp:lastModifiedBy>dirk.boselie</cp:lastModifiedBy>
  <cp:revision>45</cp:revision>
  <dcterms:created xsi:type="dcterms:W3CDTF">2009-02-10T08:36:42Z</dcterms:created>
  <dcterms:modified xsi:type="dcterms:W3CDTF">2011-02-14T21:06:21Z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0x010100E251DE5ABED26D4888EF91EB3D3B8F94</vt:lpwstr>
  </property>
</Properties>
</file>