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732" r:id="rId5"/>
  </p:sldMasterIdLst>
  <p:notesMasterIdLst>
    <p:notesMasterId r:id="rId31"/>
  </p:notesMasterIdLst>
  <p:handoutMasterIdLst>
    <p:handoutMasterId r:id="rId32"/>
  </p:handoutMasterIdLst>
  <p:sldIdLst>
    <p:sldId id="256" r:id="rId6"/>
    <p:sldId id="335" r:id="rId7"/>
    <p:sldId id="337" r:id="rId8"/>
    <p:sldId id="324" r:id="rId9"/>
    <p:sldId id="332" r:id="rId10"/>
    <p:sldId id="311" r:id="rId11"/>
    <p:sldId id="338" r:id="rId12"/>
    <p:sldId id="339" r:id="rId13"/>
    <p:sldId id="340" r:id="rId14"/>
    <p:sldId id="356" r:id="rId15"/>
    <p:sldId id="342" r:id="rId16"/>
    <p:sldId id="343" r:id="rId17"/>
    <p:sldId id="358" r:id="rId18"/>
    <p:sldId id="357" r:id="rId19"/>
    <p:sldId id="344" r:id="rId20"/>
    <p:sldId id="345" r:id="rId21"/>
    <p:sldId id="346" r:id="rId22"/>
    <p:sldId id="359" r:id="rId23"/>
    <p:sldId id="351" r:id="rId24"/>
    <p:sldId id="352" r:id="rId25"/>
    <p:sldId id="353" r:id="rId26"/>
    <p:sldId id="354" r:id="rId27"/>
    <p:sldId id="355" r:id="rId28"/>
    <p:sldId id="360" r:id="rId29"/>
    <p:sldId id="334" r:id="rId30"/>
  </p:sldIdLst>
  <p:sldSz cx="9144000" cy="6858000" type="screen4x3"/>
  <p:notesSz cx="6797675" cy="9926638"/>
  <p:custDataLst>
    <p:tags r:id="rId33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E1F"/>
    <a:srgbClr val="EDC1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87617" autoAdjust="0"/>
  </p:normalViewPr>
  <p:slideViewPr>
    <p:cSldViewPr>
      <p:cViewPr>
        <p:scale>
          <a:sx n="100" d="100"/>
          <a:sy n="100" d="100"/>
        </p:scale>
        <p:origin x="2520" y="472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708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v-fs01.uv.win.tu-berlin.de\UserProfile\jgoebel\SC\Pr&#228;sentationen\Thurian\Alumnidaten_SC36_SC3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v-fs01.uv.win.tu-berlin.de\UserProfile\jgoebel\SC\Pr&#228;sentationen\Thurian\Kopie%20von%20Bruttomonatsgehalt_Jahrgangsvergleich_Vollze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v-fs01.uv.win.tu-berlin.de\UserProfile\jgoebel\SC\Pr&#228;sentationen\Thurian\Alumnidaten_SC36_SC32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'Workplace Berlin'!$B$3</c:f>
              <c:strCache>
                <c:ptCount val="1"/>
                <c:pt idx="0">
                  <c:v>TUB Overall average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>
                        <a:solidFill>
                          <a:schemeClr val="bg1"/>
                        </a:solidFill>
                      </a:defRPr>
                    </a:pPr>
                    <a:r>
                      <a:rPr lang="en-US" sz="1200" b="1" i="0">
                        <a:solidFill>
                          <a:schemeClr val="bg1"/>
                        </a:solidFill>
                      </a:rPr>
                      <a:t>63% </a:t>
                    </a:r>
                  </a:p>
                  <a:p>
                    <a:pPr>
                      <a:defRPr sz="1200" b="1" i="0">
                        <a:solidFill>
                          <a:schemeClr val="bg1"/>
                        </a:solidFill>
                      </a:defRPr>
                    </a:pPr>
                    <a:r>
                      <a:rPr lang="en-US" sz="1000" b="0" i="0">
                        <a:solidFill>
                          <a:schemeClr val="bg1"/>
                        </a:solidFill>
                      </a:rPr>
                      <a:t>(N=928)</a:t>
                    </a:r>
                    <a:endParaRPr lang="en-US" sz="1000" b="0" i="0"/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60% </a:t>
                    </a:r>
                  </a:p>
                  <a:p>
                    <a:r>
                      <a:rPr lang="en-US" sz="1000" b="0">
                        <a:solidFill>
                          <a:schemeClr val="bg1"/>
                        </a:solidFill>
                      </a:rPr>
                      <a:t>(N=1.108)</a:t>
                    </a:r>
                    <a:endParaRPr lang="en-US" sz="1000" b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64% </a:t>
                    </a:r>
                  </a:p>
                  <a:p>
                    <a:r>
                      <a:rPr lang="en-US" sz="1000" b="0">
                        <a:solidFill>
                          <a:schemeClr val="bg1"/>
                        </a:solidFill>
                      </a:rPr>
                      <a:t>(N=1.128)</a:t>
                    </a:r>
                    <a:endParaRPr lang="en-US" sz="1000" b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'Workplace Berlin'!$C$2:$H$2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'Workplace Berlin'!$C$3:$H$3</c:f>
              <c:numCache>
                <c:formatCode>0%</c:formatCode>
                <c:ptCount val="3"/>
                <c:pt idx="0">
                  <c:v>0.63</c:v>
                </c:pt>
                <c:pt idx="1">
                  <c:v>0.6</c:v>
                </c:pt>
                <c:pt idx="2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'Workplace Berlin'!$B$4</c:f>
              <c:strCache>
                <c:ptCount val="1"/>
                <c:pt idx="0">
                  <c:v>TUB Computer Science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79% </a:t>
                    </a:r>
                  </a:p>
                  <a:p>
                    <a:r>
                      <a:rPr lang="en-US" sz="1000" b="0">
                        <a:solidFill>
                          <a:schemeClr val="bg1"/>
                        </a:solidFill>
                      </a:rPr>
                      <a:t>(N=58)</a:t>
                    </a:r>
                    <a:endParaRPr lang="en-US" sz="1000" b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77% </a:t>
                    </a:r>
                  </a:p>
                  <a:p>
                    <a:r>
                      <a:rPr lang="en-US" sz="1000" b="0">
                        <a:solidFill>
                          <a:schemeClr val="bg1"/>
                        </a:solidFill>
                      </a:rPr>
                      <a:t>(N=49)</a:t>
                    </a:r>
                    <a:endParaRPr lang="en-US" sz="1000" b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79% </a:t>
                    </a:r>
                  </a:p>
                  <a:p>
                    <a:r>
                      <a:rPr lang="en-US" sz="1000" b="0">
                        <a:solidFill>
                          <a:schemeClr val="bg1"/>
                        </a:solidFill>
                      </a:rPr>
                      <a:t>(N=42)</a:t>
                    </a:r>
                    <a:endParaRPr lang="en-US" sz="1000" b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'Workplace Berlin'!$C$2:$H$2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'Workplace Berlin'!$C$4:$H$4</c:f>
              <c:numCache>
                <c:formatCode>0%</c:formatCode>
                <c:ptCount val="3"/>
                <c:pt idx="0">
                  <c:v>0.79</c:v>
                </c:pt>
                <c:pt idx="1">
                  <c:v>0.77</c:v>
                </c:pt>
                <c:pt idx="2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40"/>
        <c:axId val="-296871680"/>
        <c:axId val="-296885712"/>
      </c:barChart>
      <c:catAx>
        <c:axId val="-29687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-296885712"/>
        <c:crosses val="autoZero"/>
        <c:auto val="1"/>
        <c:lblAlgn val="ctr"/>
        <c:lblOffset val="100"/>
        <c:noMultiLvlLbl val="0"/>
      </c:catAx>
      <c:valAx>
        <c:axId val="-296885712"/>
        <c:scaling>
          <c:orientation val="minMax"/>
          <c:max val="1.0"/>
        </c:scaling>
        <c:delete val="0"/>
        <c:axPos val="l"/>
        <c:majorGridlines>
          <c:spPr>
            <a:ln w="19050">
              <a:solidFill>
                <a:schemeClr val="bg1"/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i="1">
                <a:solidFill>
                  <a:schemeClr val="accent1"/>
                </a:solidFill>
              </a:defRPr>
            </a:pPr>
            <a:endParaRPr lang="de-DE"/>
          </a:p>
        </c:txPr>
        <c:crossAx val="-296871680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  <a:ln>
          <a:noFill/>
        </a:ln>
      </c:spPr>
    </c:plotArea>
    <c:legend>
      <c:legendPos val="t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12700">
      <a:solidFill>
        <a:schemeClr val="tx2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Development of the </a:t>
            </a:r>
            <a:r>
              <a:rPr lang="en-US" sz="1400" dirty="0" err="1"/>
              <a:t>avarage</a:t>
            </a:r>
            <a:r>
              <a:rPr lang="en-US" sz="1400" dirty="0"/>
              <a:t> income (pre-tax) per month after graduation                       </a:t>
            </a:r>
            <a:r>
              <a:rPr lang="en-US" sz="1400" b="0" dirty="0"/>
              <a:t>[Median; Only full-time employee]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Englisch!$D$2</c:f>
              <c:strCache>
                <c:ptCount val="1"/>
                <c:pt idx="0">
                  <c:v>Durchschnittliches Bruttomonatseinkommen nach Studienabschluss (nur Vollzeitbeschäftigte)</c:v>
                </c:pt>
              </c:strCache>
            </c:strRef>
          </c:tx>
          <c:spPr>
            <a:ln>
              <a:solidFill>
                <a:srgbClr val="C50E1F"/>
              </a:solidFill>
            </a:ln>
          </c:spPr>
          <c:marker>
            <c:spPr>
              <a:solidFill>
                <a:srgbClr val="C50E1F"/>
              </a:solidFill>
              <a:ln>
                <a:solidFill>
                  <a:srgbClr val="C50E1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Englisch!$C$3:$C$8</c:f>
              <c:strCache>
                <c:ptCount val="6"/>
                <c:pt idx="0">
                  <c:v>2008 (N=650)</c:v>
                </c:pt>
                <c:pt idx="1">
                  <c:v>2009 (N=778)</c:v>
                </c:pt>
                <c:pt idx="2">
                  <c:v>2010 (N=965)</c:v>
                </c:pt>
                <c:pt idx="3">
                  <c:v>2011 (N=928)</c:v>
                </c:pt>
                <c:pt idx="4">
                  <c:v>2012 (N=1.108)</c:v>
                </c:pt>
                <c:pt idx="5">
                  <c:v>2013 (N=1.128)</c:v>
                </c:pt>
              </c:strCache>
            </c:strRef>
          </c:cat>
          <c:val>
            <c:numRef>
              <c:f>Englisch!$D$3:$D$8</c:f>
              <c:numCache>
                <c:formatCode>#,##0\ "€"</c:formatCode>
                <c:ptCount val="6"/>
                <c:pt idx="0">
                  <c:v>2750.0</c:v>
                </c:pt>
                <c:pt idx="1">
                  <c:v>2850.0</c:v>
                </c:pt>
                <c:pt idx="2">
                  <c:v>3000.0</c:v>
                </c:pt>
                <c:pt idx="3">
                  <c:v>3250.0</c:v>
                </c:pt>
                <c:pt idx="4">
                  <c:v>3250.0</c:v>
                </c:pt>
                <c:pt idx="5">
                  <c:v>3250.0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7166976"/>
        <c:axId val="-297188720"/>
      </c:lineChart>
      <c:catAx>
        <c:axId val="-29716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de-DE"/>
          </a:p>
        </c:txPr>
        <c:crossAx val="-297188720"/>
        <c:crosses val="autoZero"/>
        <c:auto val="1"/>
        <c:lblAlgn val="ctr"/>
        <c:lblOffset val="100"/>
        <c:noMultiLvlLbl val="0"/>
      </c:catAx>
      <c:valAx>
        <c:axId val="-297188720"/>
        <c:scaling>
          <c:orientation val="minMax"/>
          <c:max val="4000.0"/>
          <c:min val="0.0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numFmt formatCode="#,##0\ &quot;€&quot;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solidFill>
                  <a:schemeClr val="accent1"/>
                </a:solidFill>
              </a:defRPr>
            </a:pPr>
            <a:endParaRPr lang="de-DE"/>
          </a:p>
        </c:txPr>
        <c:crossAx val="-297166976"/>
        <c:crosses val="autoZero"/>
        <c:crossBetween val="between"/>
        <c:majorUnit val="1000.0"/>
      </c:valAx>
      <c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C00000"/>
      </a:solidFill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de-DE" sz="1400"/>
              <a:t>Inclination to entrepreneurship:</a:t>
            </a:r>
            <a:r>
              <a:rPr lang="de-DE" sz="1400" i="1">
                <a:solidFill>
                  <a:schemeClr val="accent1"/>
                </a:solidFill>
              </a:rPr>
              <a:t>  </a:t>
            </a:r>
            <a:br>
              <a:rPr lang="de-DE" sz="1400" i="1">
                <a:solidFill>
                  <a:schemeClr val="accent1"/>
                </a:solidFill>
              </a:rPr>
            </a:br>
            <a:r>
              <a:rPr lang="de-DE" sz="1400" i="1">
                <a:solidFill>
                  <a:schemeClr val="accent1"/>
                </a:solidFill>
              </a:rPr>
              <a:t>"In principle, I would be willing to found my own company/to be an entrepreneur."   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'Neigung Gründertum englisch'!$C$3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'Neigung Gründertum englisch'!$B$4:$B$15</c:f>
              <c:strCache>
                <c:ptCount val="12"/>
                <c:pt idx="0">
                  <c:v>TUB 2013 (N=846)</c:v>
                </c:pt>
                <c:pt idx="1">
                  <c:v>Chemistry (N=27)</c:v>
                </c:pt>
                <c:pt idx="2">
                  <c:v>Mathematics (N=52)</c:v>
                </c:pt>
                <c:pt idx="3">
                  <c:v>Brewing and Beverage Technology (N=21)</c:v>
                </c:pt>
                <c:pt idx="4">
                  <c:v>Biotechnology (N=32)</c:v>
                </c:pt>
                <c:pt idx="5">
                  <c:v>Computer Science (N=23)</c:v>
                </c:pt>
                <c:pt idx="6">
                  <c:v>Mechanical Engineering (N=174)</c:v>
                </c:pt>
                <c:pt idx="7">
                  <c:v>Construction Engineering (N=27)</c:v>
                </c:pt>
                <c:pt idx="8">
                  <c:v>Architecture (N=29)</c:v>
                </c:pt>
                <c:pt idx="9">
                  <c:v>Physics (N=37)</c:v>
                </c:pt>
                <c:pt idx="10">
                  <c:v>Industrial Engineering and Management (N=120)</c:v>
                </c:pt>
                <c:pt idx="11">
                  <c:v>Electrical Engineering (N=42)</c:v>
                </c:pt>
              </c:strCache>
            </c:strRef>
          </c:cat>
          <c:val>
            <c:numRef>
              <c:f>'Neigung Gründertum englisch'!$C$4:$C$15</c:f>
              <c:numCache>
                <c:formatCode>0%</c:formatCode>
                <c:ptCount val="12"/>
                <c:pt idx="0">
                  <c:v>0.327</c:v>
                </c:pt>
                <c:pt idx="1">
                  <c:v>0.444</c:v>
                </c:pt>
                <c:pt idx="2">
                  <c:v>0.423</c:v>
                </c:pt>
                <c:pt idx="3">
                  <c:v>0.667</c:v>
                </c:pt>
                <c:pt idx="4">
                  <c:v>0.501</c:v>
                </c:pt>
                <c:pt idx="5">
                  <c:v>0.261</c:v>
                </c:pt>
                <c:pt idx="6">
                  <c:v>0.287</c:v>
                </c:pt>
                <c:pt idx="7">
                  <c:v>0.37</c:v>
                </c:pt>
                <c:pt idx="8">
                  <c:v>0.137</c:v>
                </c:pt>
                <c:pt idx="9">
                  <c:v>0.189</c:v>
                </c:pt>
                <c:pt idx="10">
                  <c:v>0.259</c:v>
                </c:pt>
                <c:pt idx="11">
                  <c:v>0.285</c:v>
                </c:pt>
              </c:numCache>
            </c:numRef>
          </c:val>
        </c:ser>
        <c:ser>
          <c:idx val="1"/>
          <c:order val="1"/>
          <c:tx>
            <c:strRef>
              <c:f>'Neigung Gründertum englisch'!$D$3</c:f>
              <c:strCache>
                <c:ptCount val="1"/>
                <c:pt idx="0">
                  <c:v>Partially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'Neigung Gründertum englisch'!$B$4:$B$15</c:f>
              <c:strCache>
                <c:ptCount val="12"/>
                <c:pt idx="0">
                  <c:v>TUB 2013 (N=846)</c:v>
                </c:pt>
                <c:pt idx="1">
                  <c:v>Chemistry (N=27)</c:v>
                </c:pt>
                <c:pt idx="2">
                  <c:v>Mathematics (N=52)</c:v>
                </c:pt>
                <c:pt idx="3">
                  <c:v>Brewing and Beverage Technology (N=21)</c:v>
                </c:pt>
                <c:pt idx="4">
                  <c:v>Biotechnology (N=32)</c:v>
                </c:pt>
                <c:pt idx="5">
                  <c:v>Computer Science (N=23)</c:v>
                </c:pt>
                <c:pt idx="6">
                  <c:v>Mechanical Engineering (N=174)</c:v>
                </c:pt>
                <c:pt idx="7">
                  <c:v>Construction Engineering (N=27)</c:v>
                </c:pt>
                <c:pt idx="8">
                  <c:v>Architecture (N=29)</c:v>
                </c:pt>
                <c:pt idx="9">
                  <c:v>Physics (N=37)</c:v>
                </c:pt>
                <c:pt idx="10">
                  <c:v>Industrial Engineering and Management (N=120)</c:v>
                </c:pt>
                <c:pt idx="11">
                  <c:v>Electrical Engineering (N=42)</c:v>
                </c:pt>
              </c:strCache>
            </c:strRef>
          </c:cat>
          <c:val>
            <c:numRef>
              <c:f>'Neigung Gründertum englisch'!$D$4:$D$15</c:f>
              <c:numCache>
                <c:formatCode>0%</c:formatCode>
                <c:ptCount val="12"/>
                <c:pt idx="0">
                  <c:v>0.234</c:v>
                </c:pt>
                <c:pt idx="1">
                  <c:v>0.37</c:v>
                </c:pt>
                <c:pt idx="2">
                  <c:v>0.308</c:v>
                </c:pt>
                <c:pt idx="3">
                  <c:v>0.095</c:v>
                </c:pt>
                <c:pt idx="4">
                  <c:v>0.125</c:v>
                </c:pt>
                <c:pt idx="5">
                  <c:v>0.13</c:v>
                </c:pt>
                <c:pt idx="6">
                  <c:v>0.253</c:v>
                </c:pt>
                <c:pt idx="7">
                  <c:v>0.185</c:v>
                </c:pt>
                <c:pt idx="8">
                  <c:v>0.379</c:v>
                </c:pt>
                <c:pt idx="9">
                  <c:v>0.243</c:v>
                </c:pt>
                <c:pt idx="10">
                  <c:v>0.225</c:v>
                </c:pt>
                <c:pt idx="11">
                  <c:v>0.143</c:v>
                </c:pt>
              </c:numCache>
            </c:numRef>
          </c:val>
        </c:ser>
        <c:ser>
          <c:idx val="2"/>
          <c:order val="2"/>
          <c:tx>
            <c:strRef>
              <c:f>'Neigung Gründertum englisch'!$E$3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'Neigung Gründertum englisch'!$B$4:$B$15</c:f>
              <c:strCache>
                <c:ptCount val="12"/>
                <c:pt idx="0">
                  <c:v>TUB 2013 (N=846)</c:v>
                </c:pt>
                <c:pt idx="1">
                  <c:v>Chemistry (N=27)</c:v>
                </c:pt>
                <c:pt idx="2">
                  <c:v>Mathematics (N=52)</c:v>
                </c:pt>
                <c:pt idx="3">
                  <c:v>Brewing and Beverage Technology (N=21)</c:v>
                </c:pt>
                <c:pt idx="4">
                  <c:v>Biotechnology (N=32)</c:v>
                </c:pt>
                <c:pt idx="5">
                  <c:v>Computer Science (N=23)</c:v>
                </c:pt>
                <c:pt idx="6">
                  <c:v>Mechanical Engineering (N=174)</c:v>
                </c:pt>
                <c:pt idx="7">
                  <c:v>Construction Engineering (N=27)</c:v>
                </c:pt>
                <c:pt idx="8">
                  <c:v>Architecture (N=29)</c:v>
                </c:pt>
                <c:pt idx="9">
                  <c:v>Physics (N=37)</c:v>
                </c:pt>
                <c:pt idx="10">
                  <c:v>Industrial Engineering and Management (N=120)</c:v>
                </c:pt>
                <c:pt idx="11">
                  <c:v>Electrical Engineering (N=42)</c:v>
                </c:pt>
              </c:strCache>
            </c:strRef>
          </c:cat>
          <c:val>
            <c:numRef>
              <c:f>'Neigung Gründertum englisch'!$E$4:$E$15</c:f>
              <c:numCache>
                <c:formatCode>0%</c:formatCode>
                <c:ptCount val="12"/>
                <c:pt idx="0">
                  <c:v>0.44</c:v>
                </c:pt>
                <c:pt idx="1">
                  <c:v>0.185</c:v>
                </c:pt>
                <c:pt idx="2">
                  <c:v>0.269</c:v>
                </c:pt>
                <c:pt idx="3">
                  <c:v>0.238</c:v>
                </c:pt>
                <c:pt idx="4">
                  <c:v>0.375</c:v>
                </c:pt>
                <c:pt idx="5">
                  <c:v>0.608</c:v>
                </c:pt>
                <c:pt idx="6">
                  <c:v>0.46</c:v>
                </c:pt>
                <c:pt idx="7">
                  <c:v>0.444</c:v>
                </c:pt>
                <c:pt idx="8">
                  <c:v>0.482</c:v>
                </c:pt>
                <c:pt idx="9">
                  <c:v>0.567</c:v>
                </c:pt>
                <c:pt idx="10">
                  <c:v>0.517</c:v>
                </c:pt>
                <c:pt idx="11">
                  <c:v>0.572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'Neigung Gründertum englisch'!$B$4:$B$15</c:f>
              <c:strCache>
                <c:ptCount val="12"/>
                <c:pt idx="0">
                  <c:v>TUB 2013 (N=846)</c:v>
                </c:pt>
                <c:pt idx="1">
                  <c:v>Chemistry (N=27)</c:v>
                </c:pt>
                <c:pt idx="2">
                  <c:v>Mathematics (N=52)</c:v>
                </c:pt>
                <c:pt idx="3">
                  <c:v>Brewing and Beverage Technology (N=21)</c:v>
                </c:pt>
                <c:pt idx="4">
                  <c:v>Biotechnology (N=32)</c:v>
                </c:pt>
                <c:pt idx="5">
                  <c:v>Computer Science (N=23)</c:v>
                </c:pt>
                <c:pt idx="6">
                  <c:v>Mechanical Engineering (N=174)</c:v>
                </c:pt>
                <c:pt idx="7">
                  <c:v>Construction Engineering (N=27)</c:v>
                </c:pt>
                <c:pt idx="8">
                  <c:v>Architecture (N=29)</c:v>
                </c:pt>
                <c:pt idx="9">
                  <c:v>Physics (N=37)</c:v>
                </c:pt>
                <c:pt idx="10">
                  <c:v>Industrial Engineering and Management (N=120)</c:v>
                </c:pt>
                <c:pt idx="11">
                  <c:v>Electrical Engineering (N=42)</c:v>
                </c:pt>
              </c:strCache>
            </c:strRef>
          </c:cat>
          <c:val>
            <c:numRef>
              <c:f>'Neigung Gründertum englisch'!$B$1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-299130944"/>
        <c:axId val="-298972080"/>
      </c:barChart>
      <c:catAx>
        <c:axId val="-299130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i="1"/>
            </a:pPr>
            <a:endParaRPr lang="de-DE"/>
          </a:p>
        </c:txPr>
        <c:crossAx val="-298972080"/>
        <c:crosses val="autoZero"/>
        <c:auto val="1"/>
        <c:lblAlgn val="ctr"/>
        <c:lblOffset val="100"/>
        <c:noMultiLvlLbl val="0"/>
      </c:catAx>
      <c:valAx>
        <c:axId val="-298972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-299130944"/>
        <c:crosses val="autoZero"/>
        <c:crossBetween val="between"/>
        <c:majorUnit val="0.5"/>
      </c:valAx>
      <c:spPr>
        <a:solidFill>
          <a:schemeClr val="bg1"/>
        </a:solidFill>
      </c:spPr>
    </c:plotArea>
    <c:legend>
      <c:legendPos val="t"/>
      <c:legendEntry>
        <c:idx val="3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solidFill>
        <a:srgbClr val="C00000"/>
      </a:solidFill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0.03985</cdr:x>
      <cdr:y>0.90975</cdr:y>
    </cdr:from>
    <cdr:to>
      <cdr:x>0.38274</cdr:x>
      <cdr:y>0.96456</cdr:y>
    </cdr:to>
    <cdr:sp macro="" textlink="">
      <cdr:nvSpPr>
        <cdr:cNvPr id="2" name="Textfeld 2"/>
        <cdr:cNvSpPr txBox="1"/>
      </cdr:nvSpPr>
      <cdr:spPr>
        <a:xfrm xmlns:a="http://schemas.openxmlformats.org/drawingml/2006/main">
          <a:off x="351473" y="3668107"/>
          <a:ext cx="3024336" cy="2210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18000" rIns="0" bIns="18000" rtlCol="0">
          <a:spAutoFit/>
        </a:bodyPr>
        <a:lstStyle xmlns:a="http://schemas.openxmlformats.org/drawingml/2006/main">
          <a:defPPr>
            <a:defRPr lang="de-DE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b="1" i="1" dirty="0" smtClean="0"/>
            <a:t>TUB 2013 (N=846)</a:t>
          </a:r>
          <a:endParaRPr lang="de-DE" b="1" i="1" dirty="0"/>
        </a:p>
      </cdr:txBody>
    </cdr:sp>
  </cdr:relSizeAnchor>
  <cdr:relSizeAnchor xmlns:cdr="http://schemas.openxmlformats.org/drawingml/2006/chartDrawing">
    <cdr:from>
      <cdr:x>0.04227</cdr:x>
      <cdr:y>0.60737</cdr:y>
    </cdr:from>
    <cdr:to>
      <cdr:x>0.38517</cdr:x>
      <cdr:y>0.66218</cdr:y>
    </cdr:to>
    <cdr:sp macro="" textlink="">
      <cdr:nvSpPr>
        <cdr:cNvPr id="3" name="Textfeld 7"/>
        <cdr:cNvSpPr txBox="1"/>
      </cdr:nvSpPr>
      <cdr:spPr>
        <a:xfrm xmlns:a="http://schemas.openxmlformats.org/drawingml/2006/main">
          <a:off x="372840" y="2448907"/>
          <a:ext cx="3024336" cy="2210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18000" rIns="0" bIns="18000" rtlCol="0">
          <a:spAutoFit/>
        </a:bodyPr>
        <a:lstStyle xmlns:a="http://schemas.openxmlformats.org/drawingml/2006/main">
          <a:defPPr>
            <a:defRPr lang="de-DE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b="1" i="1" dirty="0" smtClean="0"/>
            <a:t>Computer Science (N=23)</a:t>
          </a:r>
          <a:endParaRPr lang="de-DE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516" tIns="45758" rIns="91516" bIns="4575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516" tIns="45758" rIns="91516" bIns="45758" rtlCol="0"/>
          <a:lstStyle>
            <a:lvl1pPr algn="r">
              <a:defRPr sz="1200"/>
            </a:lvl1pPr>
          </a:lstStyle>
          <a:p>
            <a:fld id="{1FC0EC8E-3EB9-4580-A3BE-50D1F58B81E5}" type="datetimeFigureOut">
              <a:rPr lang="de-DE" smtClean="0"/>
              <a:t>24.01.17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516" tIns="45758" rIns="91516" bIns="4575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516" tIns="45758" rIns="91516" bIns="45758" rtlCol="0" anchor="b"/>
          <a:lstStyle>
            <a:lvl1pPr algn="r">
              <a:defRPr sz="1200"/>
            </a:lvl1pPr>
          </a:lstStyle>
          <a:p>
            <a:fld id="{668C99BD-35C5-49A9-BAB5-710796CA5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194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6" tIns="45758" rIns="91516" bIns="45758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6" tIns="45758" rIns="91516" bIns="4575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155"/>
            <a:ext cx="5438140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6" tIns="45758" rIns="91516" bIns="45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6" tIns="45758" rIns="91516" bIns="45758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6" tIns="45758" rIns="91516" bIns="4575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56E6A3F-A516-4007-88D3-4F92BC466AE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1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23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020">
              <a:defRPr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64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89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„Inspiration Talk“ at TU Audimax.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25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baseline="0" dirty="0" smtClean="0"/>
              <a:t>TU Start-up Panono – the </a:t>
            </a:r>
            <a:r>
              <a:rPr lang="de-DE" baseline="0" dirty="0" err="1" smtClean="0"/>
              <a:t>panoramic</a:t>
            </a:r>
            <a:r>
              <a:rPr lang="de-DE" baseline="0" dirty="0" smtClean="0"/>
              <a:t> ball </a:t>
            </a:r>
            <a:r>
              <a:rPr lang="de-DE" baseline="0" dirty="0" err="1" smtClean="0"/>
              <a:t>camera</a:t>
            </a:r>
            <a:r>
              <a:rPr lang="de-DE" baseline="0" dirty="0" smtClean="0"/>
              <a:t>. </a:t>
            </a:r>
            <a:r>
              <a:rPr lang="en-US" dirty="0" smtClean="0"/>
              <a:t>Capture more than just a picture with the Panono Camera and discover a whole new experience.  </a:t>
            </a:r>
          </a:p>
          <a:p>
            <a:r>
              <a:rPr lang="en-US" dirty="0" smtClean="0"/>
              <a:t>Founder Jonas Pfeil created the prototype for Panono as part of his master’s thesis in computer engineering at the Technical University of Berlin. In 2012, he and his co-founders formed Panono GmbH to bring the camera ball to market.</a:t>
            </a:r>
            <a:endParaRPr lang="de-DE" dirty="0" smtClean="0"/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E799AD-F082-45DE-B052-4E7075A05B78}" type="slidenum">
              <a:rPr lang="de-DE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6A3F-A516-4007-88D3-4F92BC466AE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1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8" Type="http://schemas.openxmlformats.org/officeDocument/2006/relationships/oleObject" Target="../embeddings/oleObject2.bin"/><Relationship Id="rId9" Type="http://schemas.openxmlformats.org/officeDocument/2006/relationships/image" Target="../media/image6.jpeg"/><Relationship Id="rId10" Type="http://schemas.openxmlformats.org/officeDocument/2006/relationships/image" Target="../media/image3.jpeg"/><Relationship Id="rId11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8" Type="http://schemas.openxmlformats.org/officeDocument/2006/relationships/image" Target="../media/image5.jpe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4.vml"/><Relationship Id="rId2" Type="http://schemas.openxmlformats.org/officeDocument/2006/relationships/tags" Target="../tags/tag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slideMaster" Target="../slideMasters/slideMaster3.xml"/><Relationship Id="rId8" Type="http://schemas.openxmlformats.org/officeDocument/2006/relationships/image" Target="../media/image5.jpe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6.vml"/><Relationship Id="rId2" Type="http://schemas.openxmlformats.org/officeDocument/2006/relationships/tags" Target="../tags/tag2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6" Type="http://schemas.openxmlformats.org/officeDocument/2006/relationships/oleObject" Target="../embeddings/oleObject8.bin"/><Relationship Id="rId7" Type="http://schemas.openxmlformats.org/officeDocument/2006/relationships/image" Target="../media/image6.jpeg"/><Relationship Id="rId8" Type="http://schemas.openxmlformats.org/officeDocument/2006/relationships/image" Target="../media/image3.jpeg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9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9.vml"/><Relationship Id="rId2" Type="http://schemas.openxmlformats.org/officeDocument/2006/relationships/tags" Target="../tags/tag4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0.vml"/><Relationship Id="rId2" Type="http://schemas.openxmlformats.org/officeDocument/2006/relationships/tags" Target="../tags/tag4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1.vml"/><Relationship Id="rId2" Type="http://schemas.openxmlformats.org/officeDocument/2006/relationships/tags" Target="../tags/tag5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2.vml"/><Relationship Id="rId2" Type="http://schemas.openxmlformats.org/officeDocument/2006/relationships/tags" Target="../tags/tag5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3.vml"/><Relationship Id="rId2" Type="http://schemas.openxmlformats.org/officeDocument/2006/relationships/tags" Target="../tags/tag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4.vml"/><Relationship Id="rId2" Type="http://schemas.openxmlformats.org/officeDocument/2006/relationships/tags" Target="../tags/tag6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5.vml"/><Relationship Id="rId2" Type="http://schemas.openxmlformats.org/officeDocument/2006/relationships/tags" Target="../tags/tag6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6.vml"/><Relationship Id="rId2" Type="http://schemas.openxmlformats.org/officeDocument/2006/relationships/tags" Target="../tags/tag7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7.vml"/><Relationship Id="rId2" Type="http://schemas.openxmlformats.org/officeDocument/2006/relationships/tags" Target="../tags/tag7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tags" Target="../tags/tag81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.jpeg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" Type="http://schemas.openxmlformats.org/officeDocument/2006/relationships/vmlDrawing" Target="../drawings/vmlDrawing18.vml"/><Relationship Id="rId2" Type="http://schemas.openxmlformats.org/officeDocument/2006/relationships/tags" Target="../tags/tag7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tags" Target="../tags/tag91.xml"/><Relationship Id="rId6" Type="http://schemas.openxmlformats.org/officeDocument/2006/relationships/tags" Target="../tags/tag92.xml"/><Relationship Id="rId7" Type="http://schemas.openxmlformats.org/officeDocument/2006/relationships/slideMaster" Target="../slideMasters/slideMaster5.xml"/><Relationship Id="rId8" Type="http://schemas.openxmlformats.org/officeDocument/2006/relationships/image" Target="../media/image5.jpeg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20.vml"/><Relationship Id="rId2" Type="http://schemas.openxmlformats.org/officeDocument/2006/relationships/tags" Target="../tags/tag8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5" name="Picture 19" descr="TU_130227_PPT_Bild-Hausec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87849"/>
            <a:ext cx="788715" cy="5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29262"/>
            <a:ext cx="936043" cy="5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DC233C0-014A-4BB9-949B-9653466108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7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BA2784B-E6FD-4C24-AA59-3AC78B0FB93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r:id="rId9" imgW="0" imgH="0" progId="TCLayout.ActiveDocument.1">
                  <p:embed/>
                </p:oleObj>
              </mc:Choice>
              <mc:Fallback>
                <p:oleObj r:id="rId9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5" name="Picture 19" descr="TU_130227_PPT_Bild-Hausec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52120" y="2349500"/>
            <a:ext cx="2948955" cy="3641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B301BF1B-A3A9-4689-B9CE-5F87B56435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8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767EED6-7349-4CC9-AF30-EA92FE26F9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05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7F4162B-0A5A-42A3-8FBB-70ECEA23DC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99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4AABA77-EFD7-4F30-B091-EC08AF8FA36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48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FB4EE92-DA25-443E-BE43-8F28C6EEE1A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26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B50C3E2-7676-48A2-8814-348EAFEA75C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8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DA23ECB-5564-43EF-AD9F-91130840E73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75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B301BF1B-A3A9-4689-B9CE-5F87B56435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34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F44652A-D98B-4A95-87F2-51FE73346EB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978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DC233C0-014A-4BB9-949B-9653466108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878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BA2784B-E6FD-4C24-AA59-3AC78B0FB93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83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6" r:id="rId9" imgW="0" imgH="0" progId="TCLayout.ActiveDocument.1">
                  <p:embed/>
                </p:oleObj>
              </mc:Choice>
              <mc:Fallback>
                <p:oleObj r:id="rId9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5" name="Picture 19" descr="TU_130227_PPT_Bild-Hausec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8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2349500"/>
            <a:ext cx="5037187" cy="3641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B301BF1B-A3A9-4689-B9CE-5F87B56435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11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767EED6-7349-4CC9-AF30-EA92FE26F9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89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7F4162B-0A5A-42A3-8FBB-70ECEA23DC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37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4AABA77-EFD7-4F30-B091-EC08AF8FA36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28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FB4EE92-DA25-443E-BE43-8F28C6EEE1A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51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B50C3E2-7676-48A2-8814-348EAFEA75C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37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767EED6-7349-4CC9-AF30-EA92FE26F9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13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DA23ECB-5564-43EF-AD9F-91130840E73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9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F44652A-D98B-4A95-87F2-51FE73346EB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794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DC233C0-014A-4BB9-949B-9653466108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96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BA2784B-E6FD-4C24-AA59-3AC78B0FB93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06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U_Logo_lang_RGB_rot_PPT-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Rectangle 14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6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9" descr="TU_130227_PPT_Bild-Hausec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 t="1582"/>
          <a:stretch>
            <a:fillRect/>
          </a:stretch>
        </p:blipFill>
        <p:spPr bwMode="auto">
          <a:xfrm>
            <a:off x="1828800" y="6172200"/>
            <a:ext cx="750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U-Logo A4 rechts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6172200"/>
            <a:ext cx="96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8" descr="esf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6172200"/>
            <a:ext cx="862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2" descr="Logo des Bundesministeriums für Wirtschaft und Energie"/>
          <p:cNvPicPr>
            <a:picLocks noChangeAspect="1" noChangeArrowheads="1"/>
          </p:cNvPicPr>
          <p:nvPr userDrawn="1"/>
        </p:nvPicPr>
        <p:blipFill>
          <a:blip r:embed="rId13" cstate="print"/>
          <a:srcRect t="12625" r="47223" b="20039"/>
          <a:stretch>
            <a:fillRect/>
          </a:stretch>
        </p:blipFill>
        <p:spPr bwMode="auto">
          <a:xfrm>
            <a:off x="381000" y="6172200"/>
            <a:ext cx="987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852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32D3FC0B-96E6-4F6D-8D44-AC3E08A4033C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74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4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BA7D59A7-07C9-4E4D-8B0F-629133E0DB68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F3D613CF-9C1F-41C4-BC78-34BA6864416C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83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F53A3749-9DBF-46A9-A813-AB24DAE6C89A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5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6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4728E0EC-CCBB-4623-8ADD-EF40008259F5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7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7F4162B-0A5A-42A3-8FBB-70ECEA23DC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540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0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B3747B52-DCD7-423D-87E7-8BEF0E0EF458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3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8FB6493C-D7CF-4BCA-8A99-D6C50AB26FC0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3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8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A8FA95D5-850A-4C00-B6AA-D21C4E942869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2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711314EF-EE87-4267-9438-4E3E79A529E8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0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_Logo_lang_RGB_rot_PPT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Rectangle 1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6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2" descr="TU_130227_PPT_Bild-Hausecke_Streif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>
                <a:solidFill>
                  <a:srgbClr val="717171"/>
                </a:solidFill>
              </a:rPr>
              <a:t>Seite </a:t>
            </a:r>
            <a:fld id="{E3A12044-D30A-4DEA-A47D-81BA3B9884A8}" type="slidenum">
              <a:rPr lang="de-DE">
                <a:solidFill>
                  <a:srgbClr val="717171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5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1" r:id="rId9" imgW="0" imgH="0" progId="TCLayout.ActiveDocument.1">
                  <p:embed/>
                </p:oleObj>
              </mc:Choice>
              <mc:Fallback>
                <p:oleObj r:id="rId9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5" name="Picture 19" descr="TU_130227_PPT_Bild-Hausec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 smtClean="0">
                <a:solidFill>
                  <a:srgbClr val="717171"/>
                </a:solidFill>
              </a:rPr>
              <a:t>|</a:t>
            </a:r>
            <a:r>
              <a:rPr lang="de-DE" smtClean="0">
                <a:solidFill>
                  <a:srgbClr val="717171"/>
                </a:solidFill>
              </a:rPr>
              <a:t> </a:t>
            </a:r>
            <a:r>
              <a:rPr lang="de-DE" b="0" smtClean="0">
                <a:solidFill>
                  <a:srgbClr val="717171"/>
                </a:solidFill>
              </a:rPr>
              <a:t>M. Mustermann | Anlass der Präsentation</a:t>
            </a:r>
            <a:endParaRPr lang="de-DE" b="0">
              <a:solidFill>
                <a:srgbClr val="71717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717171"/>
                </a:solidFill>
              </a:rPr>
              <a:t>Seite </a:t>
            </a:r>
            <a:fld id="{2FEC8EBC-073B-4D4F-BCA9-21C329082D03}" type="slidenum">
              <a:rPr lang="de-DE" smtClean="0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52120" y="2349500"/>
            <a:ext cx="2948955" cy="3641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B301BF1B-A3A9-4689-B9CE-5F87B564355D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2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4767EED6-7349-4CC9-AF30-EA92FE26F965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4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67F4162B-0A5A-42A3-8FBB-70ECEA23DC49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54AABA77-EFD7-4F30-B091-EC08AF8FA36F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1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4AABA77-EFD7-4F30-B091-EC08AF8FA36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403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9FB4EE92-DA25-443E-BE43-8F28C6EEE1A0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5B50C3E2-7676-48A2-8814-348EAFEA75C2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5DA23ECB-5564-43EF-AD9F-91130840E734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DF44652A-D98B-4A95-87F2-51FE73346EB9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8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4DC233C0-014A-4BB9-949B-965346610810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1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DBA2784B-E6FD-4C24-AA59-3AC78B0FB939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6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FB4EE92-DA25-443E-BE43-8F28C6EEE1A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2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B50C3E2-7676-48A2-8814-348EAFEA75C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48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DA23ECB-5564-43EF-AD9F-91130840E73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04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F44652A-D98B-4A95-87F2-51FE73346EB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oleObject" Target="../embeddings/oleObject1.bin"/><Relationship Id="rId22" Type="http://schemas.openxmlformats.org/officeDocument/2006/relationships/image" Target="../media/image2.jpeg"/><Relationship Id="rId23" Type="http://schemas.openxmlformats.org/officeDocument/2006/relationships/image" Target="../media/image3.jpeg"/><Relationship Id="rId24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tags" Target="../tags/tag6.xml"/><Relationship Id="rId1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1.jpeg"/><Relationship Id="rId21" Type="http://schemas.openxmlformats.org/officeDocument/2006/relationships/oleObject" Target="../embeddings/oleObject3.bin"/><Relationship Id="rId22" Type="http://schemas.openxmlformats.org/officeDocument/2006/relationships/image" Target="../media/image3.jpe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3.vml"/><Relationship Id="rId14" Type="http://schemas.openxmlformats.org/officeDocument/2006/relationships/tags" Target="../tags/tag12.xml"/><Relationship Id="rId15" Type="http://schemas.openxmlformats.org/officeDocument/2006/relationships/tags" Target="../tags/tag13.xml"/><Relationship Id="rId16" Type="http://schemas.openxmlformats.org/officeDocument/2006/relationships/tags" Target="../tags/tag14.xml"/><Relationship Id="rId17" Type="http://schemas.openxmlformats.org/officeDocument/2006/relationships/tags" Target="../tags/tag15.xml"/><Relationship Id="rId18" Type="http://schemas.openxmlformats.org/officeDocument/2006/relationships/tags" Target="../tags/tag16.xml"/><Relationship Id="rId19" Type="http://schemas.openxmlformats.org/officeDocument/2006/relationships/tags" Target="../tags/tag17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image" Target="../media/image1.jpeg"/><Relationship Id="rId21" Type="http://schemas.openxmlformats.org/officeDocument/2006/relationships/oleObject" Target="../embeddings/oleObject5.bin"/><Relationship Id="rId22" Type="http://schemas.openxmlformats.org/officeDocument/2006/relationships/image" Target="../media/image3.jpe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vmlDrawing" Target="../drawings/vmlDrawing5.vml"/><Relationship Id="rId14" Type="http://schemas.openxmlformats.org/officeDocument/2006/relationships/tags" Target="../tags/tag23.xml"/><Relationship Id="rId15" Type="http://schemas.openxmlformats.org/officeDocument/2006/relationships/tags" Target="../tags/tag24.xml"/><Relationship Id="rId16" Type="http://schemas.openxmlformats.org/officeDocument/2006/relationships/tags" Target="../tags/tag25.xml"/><Relationship Id="rId17" Type="http://schemas.openxmlformats.org/officeDocument/2006/relationships/tags" Target="../tags/tag26.xml"/><Relationship Id="rId18" Type="http://schemas.openxmlformats.org/officeDocument/2006/relationships/tags" Target="../tags/tag27.xml"/><Relationship Id="rId19" Type="http://schemas.openxmlformats.org/officeDocument/2006/relationships/tags" Target="../tags/tag28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20" Type="http://schemas.openxmlformats.org/officeDocument/2006/relationships/image" Target="../media/image1.jpeg"/><Relationship Id="rId21" Type="http://schemas.openxmlformats.org/officeDocument/2006/relationships/oleObject" Target="../embeddings/oleObject7.bin"/><Relationship Id="rId22" Type="http://schemas.openxmlformats.org/officeDocument/2006/relationships/image" Target="../media/image2.jpeg"/><Relationship Id="rId23" Type="http://schemas.openxmlformats.org/officeDocument/2006/relationships/image" Target="../media/image3.jpeg"/><Relationship Id="rId24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vmlDrawing" Target="../drawings/vmlDrawing7.vml"/><Relationship Id="rId14" Type="http://schemas.openxmlformats.org/officeDocument/2006/relationships/tags" Target="../tags/tag34.xml"/><Relationship Id="rId15" Type="http://schemas.openxmlformats.org/officeDocument/2006/relationships/tags" Target="../tags/tag35.xml"/><Relationship Id="rId16" Type="http://schemas.openxmlformats.org/officeDocument/2006/relationships/tags" Target="../tags/tag36.xml"/><Relationship Id="rId17" Type="http://schemas.openxmlformats.org/officeDocument/2006/relationships/tags" Target="../tags/tag37.xml"/><Relationship Id="rId18" Type="http://schemas.openxmlformats.org/officeDocument/2006/relationships/tags" Target="../tags/tag38.xml"/><Relationship Id="rId19" Type="http://schemas.openxmlformats.org/officeDocument/2006/relationships/tags" Target="../tags/tag39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20" Type="http://schemas.openxmlformats.org/officeDocument/2006/relationships/image" Target="../media/image1.jpeg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3.jpe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vmlDrawing" Target="../drawings/vmlDrawing19.vml"/><Relationship Id="rId14" Type="http://schemas.openxmlformats.org/officeDocument/2006/relationships/tags" Target="../tags/tag82.xml"/><Relationship Id="rId15" Type="http://schemas.openxmlformats.org/officeDocument/2006/relationships/tags" Target="../tags/tag83.xml"/><Relationship Id="rId16" Type="http://schemas.openxmlformats.org/officeDocument/2006/relationships/tags" Target="../tags/tag84.xml"/><Relationship Id="rId17" Type="http://schemas.openxmlformats.org/officeDocument/2006/relationships/tags" Target="../tags/tag85.xml"/><Relationship Id="rId18" Type="http://schemas.openxmlformats.org/officeDocument/2006/relationships/tags" Target="../tags/tag86.xml"/><Relationship Id="rId19" Type="http://schemas.openxmlformats.org/officeDocument/2006/relationships/tags" Target="../tags/tag87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 durck Klicken hinzufügen</a:t>
            </a:r>
          </a:p>
          <a:p>
            <a:pPr lvl="1"/>
            <a:r>
              <a:rPr lang="de-DE" smtClean="0"/>
              <a:t>Xxx</a:t>
            </a:r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539750" y="6381328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39750" y="6567066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2FEC8EBC-073B-4D4F-BCA9-21C329082D03}" type="slidenum">
              <a:rPr lang="de-DE"/>
              <a:pPr/>
              <a:t>‹Nr.›</a:t>
            </a:fld>
            <a:endParaRPr lang="de-DE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r:id="rId21" imgW="0" imgH="0" progId="TCLayout.ActiveDocument.1">
                  <p:embed/>
                </p:oleObj>
              </mc:Choice>
              <mc:Fallback>
                <p:oleObj r:id="rId21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6" name="Picture 22" descr="TU_130227_PPT_Bild-Hausecke_Streif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87849"/>
            <a:ext cx="788715" cy="5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29262"/>
            <a:ext cx="936043" cy="5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0000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 durck Klicken hinzufügen</a:t>
            </a:r>
          </a:p>
          <a:p>
            <a:pPr lvl="1"/>
            <a:r>
              <a:rPr lang="de-DE" smtClean="0"/>
              <a:t>Xxx</a:t>
            </a:r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539750" y="6381328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39750" y="6567066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2FEC8EBC-073B-4D4F-BCA9-21C329082D03}" type="slidenum">
              <a:rPr lang="de-DE"/>
              <a:pPr/>
              <a:t>‹Nr.›</a:t>
            </a:fld>
            <a:endParaRPr lang="de-DE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7" r:id="rId21" imgW="0" imgH="0" progId="TCLayout.ActiveDocument.1">
                  <p:embed/>
                </p:oleObj>
              </mc:Choice>
              <mc:Fallback>
                <p:oleObj r:id="rId21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87849"/>
            <a:ext cx="788715" cy="5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29262"/>
            <a:ext cx="936043" cy="5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8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0000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 durck Klicken hinzufügen</a:t>
            </a:r>
          </a:p>
          <a:p>
            <a:pPr lvl="1"/>
            <a:r>
              <a:rPr lang="de-DE" smtClean="0"/>
              <a:t>Xxx</a:t>
            </a:r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539750" y="6381328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39750" y="6567066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2FEC8EBC-073B-4D4F-BCA9-21C329082D03}" type="slidenum">
              <a:rPr lang="de-DE"/>
              <a:pPr/>
              <a:t>‹Nr.›</a:t>
            </a:fld>
            <a:endParaRPr lang="de-DE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r:id="rId21" imgW="0" imgH="0" progId="TCLayout.ActiveDocument.1">
                  <p:embed/>
                </p:oleObj>
              </mc:Choice>
              <mc:Fallback>
                <p:oleObj r:id="rId21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87849"/>
            <a:ext cx="788715" cy="5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29262"/>
            <a:ext cx="936043" cy="5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0000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 durck Klicken hinzufügen</a:t>
            </a:r>
          </a:p>
          <a:p>
            <a:pPr lvl="1"/>
            <a:r>
              <a:rPr lang="de-DE" smtClean="0"/>
              <a:t>Xxx</a:t>
            </a:r>
          </a:p>
        </p:txBody>
      </p:sp>
      <p:pic>
        <p:nvPicPr>
          <p:cNvPr id="1028" name="Picture 7" descr="TU_Logo_lang_RGB_rot_PPT-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539750" y="6381750"/>
            <a:ext cx="554513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accent1"/>
                </a:solidFill>
              </a:defRPr>
            </a:lvl1pPr>
          </a:lstStyle>
          <a:p>
            <a:pPr algn="l">
              <a:defRPr/>
            </a:pPr>
            <a:r>
              <a:rPr lang="de-DE">
                <a:solidFill>
                  <a:srgbClr val="717171"/>
                </a:solidFill>
                <a:cs typeface="Arial" charset="0"/>
              </a:rPr>
              <a:t>Präsentationstitel Blindtext Lorem ipsum dolores | M. Mustermann | Anlass der Präsentation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39750" y="6567488"/>
            <a:ext cx="554513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accent1"/>
                </a:solidFill>
              </a:defRPr>
            </a:lvl1pPr>
          </a:lstStyle>
          <a:p>
            <a:pPr algn="l">
              <a:defRPr/>
            </a:pPr>
            <a:r>
              <a:rPr lang="de-DE">
                <a:solidFill>
                  <a:srgbClr val="717171"/>
                </a:solidFill>
                <a:cs typeface="Arial" charset="0"/>
              </a:rPr>
              <a:t>Seite </a:t>
            </a:r>
            <a:fld id="{2AC49D40-200F-4A43-BE8A-12BC5BB1147A}" type="slidenum">
              <a:rPr lang="de-DE">
                <a:solidFill>
                  <a:srgbClr val="717171"/>
                </a:solidFill>
                <a:cs typeface="Arial" charset="0"/>
              </a:rPr>
              <a:pPr algn="l">
                <a:defRPr/>
              </a:pPr>
              <a:t>‹Nr.›</a:t>
            </a:fld>
            <a:endParaRPr lang="de-DE">
              <a:solidFill>
                <a:srgbClr val="717171"/>
              </a:solidFill>
              <a:cs typeface="Arial" charset="0"/>
            </a:endParaRPr>
          </a:p>
        </p:txBody>
      </p:sp>
      <p:graphicFrame>
        <p:nvGraphicFramePr>
          <p:cNvPr id="1031" name="Rectangle 18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2" r:id="rId21" imgW="0" imgH="0" progId="TCLayout.ActiveDocument.1">
                  <p:embed/>
                </p:oleObj>
              </mc:Choice>
              <mc:Fallback>
                <p:oleObj r:id="rId2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22" descr="TU_130227_PPT_Bild-Hausecke_Streifen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01000" y="6172200"/>
            <a:ext cx="58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05600" y="6172200"/>
            <a:ext cx="74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77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84225" indent="-2444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0000"/>
          </a:solidFill>
          <a:latin typeface="+mn-lt"/>
          <a:ea typeface="ＭＳ Ｐゴシック" pitchFamily="-65" charset="-128"/>
        </a:defRPr>
      </a:lvl2pPr>
      <a:lvl3pPr marL="11922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 durck Klicken hinzufügen</a:t>
            </a:r>
          </a:p>
          <a:p>
            <a:pPr lvl="1"/>
            <a:r>
              <a:rPr lang="de-DE" smtClean="0"/>
              <a:t>Xxx</a:t>
            </a:r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539750" y="6381328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>
                <a:solidFill>
                  <a:srgbClr val="717171"/>
                </a:solidFill>
              </a:rPr>
              <a:t>Präsentationstitel Blindtext Lorem ipsum dolores </a:t>
            </a:r>
            <a:r>
              <a:rPr lang="de-DE" b="0">
                <a:solidFill>
                  <a:srgbClr val="717171"/>
                </a:solidFill>
              </a:rPr>
              <a:t>|</a:t>
            </a:r>
            <a:r>
              <a:rPr lang="de-DE">
                <a:solidFill>
                  <a:srgbClr val="717171"/>
                </a:solidFill>
              </a:rPr>
              <a:t> </a:t>
            </a:r>
            <a:r>
              <a:rPr lang="de-DE" b="0">
                <a:solidFill>
                  <a:srgbClr val="717171"/>
                </a:solidFill>
              </a:rPr>
              <a:t>M. Mustermann | Anlass der Präsentation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39750" y="6567066"/>
            <a:ext cx="5544418" cy="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>
                <a:solidFill>
                  <a:srgbClr val="717171"/>
                </a:solidFill>
              </a:rPr>
              <a:t>Seite </a:t>
            </a:r>
            <a:fld id="{2FEC8EBC-073B-4D4F-BCA9-21C329082D03}" type="slidenum">
              <a:rPr lang="de-DE">
                <a:solidFill>
                  <a:srgbClr val="717171"/>
                </a:solidFill>
              </a:rPr>
              <a:pPr/>
              <a:t>‹Nr.›</a:t>
            </a:fld>
            <a:endParaRPr lang="de-DE">
              <a:solidFill>
                <a:srgbClr val="717171"/>
              </a:solidFill>
            </a:endParaRPr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7" r:id="rId21" imgW="0" imgH="0" progId="TCLayout.ActiveDocument.1">
                  <p:embed/>
                </p:oleObj>
              </mc:Choice>
              <mc:Fallback>
                <p:oleObj r:id="rId21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8" descr="R:\VA\Gründung\6 Marketing\6.1 Material\Logos\0_Centre_For_Entrepreneurship2014\neues_Logo_mit_Berlin\Digital\TU_CFE_Berlin_Logo_RGB_klein.jp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23891"/>
            <a:ext cx="788715" cy="5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9" descr="R:\VA\Gründung\6 Marketing\6.1 Material\Logos\EXIST_Gründerhochschule\exist-gruenderhochschule_logo_RGB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65304"/>
            <a:ext cx="936043" cy="5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9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0000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521697"/>
            <a:ext cx="8061325" cy="769441"/>
          </a:xfrm>
        </p:spPr>
        <p:txBody>
          <a:bodyPr/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en-GB" dirty="0" smtClean="0"/>
              <a:t>Engineering Education and Bologna-Process at TUB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376391"/>
            <a:ext cx="8061325" cy="564257"/>
          </a:xfrm>
        </p:spPr>
        <p:txBody>
          <a:bodyPr/>
          <a:lstStyle/>
          <a:p>
            <a:r>
              <a:rPr lang="de-DE" dirty="0" smtClean="0"/>
              <a:t>Dr. Patrick Thurian, Head </a:t>
            </a:r>
            <a:r>
              <a:rPr lang="de-DE" dirty="0" err="1" smtClean="0"/>
              <a:t>of</a:t>
            </a:r>
            <a:r>
              <a:rPr lang="de-DE" dirty="0" smtClean="0"/>
              <a:t> Quality Management, Strategic Controlling</a:t>
            </a:r>
          </a:p>
          <a:p>
            <a:r>
              <a:rPr lang="de-DE" dirty="0" smtClean="0"/>
              <a:t>Technische Universität Berlin | 24</a:t>
            </a:r>
            <a:r>
              <a:rPr lang="de-DE" baseline="30000" dirty="0" smtClean="0"/>
              <a:t>nd</a:t>
            </a:r>
            <a:r>
              <a:rPr lang="de-DE" dirty="0" smtClean="0"/>
              <a:t> Januar 2017</a:t>
            </a:r>
            <a:endParaRPr lang="de-DE" dirty="0"/>
          </a:p>
        </p:txBody>
      </p:sp>
      <p:pic>
        <p:nvPicPr>
          <p:cNvPr id="4" name="Bild 6" descr="Logos.jpg"/>
          <p:cNvPicPr>
            <a:picLocks noChangeAspect="1"/>
          </p:cNvPicPr>
          <p:nvPr/>
        </p:nvPicPr>
        <p:blipFill>
          <a:blip r:embed="rId3" cstate="print"/>
          <a:srcRect r="8727"/>
          <a:stretch>
            <a:fillRect/>
          </a:stretch>
        </p:blipFill>
        <p:spPr bwMode="auto">
          <a:xfrm>
            <a:off x="3629025" y="2286000"/>
            <a:ext cx="5057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/>
              <a:t>Engineering Education and the </a:t>
            </a:r>
            <a:r>
              <a:rPr lang="en-GB" dirty="0" smtClean="0"/>
              <a:t>Bologna-Process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Curriculum design -</a:t>
            </a:r>
            <a:r>
              <a:rPr lang="de-DE" sz="1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>
                <a:solidFill>
                  <a:srgbClr val="000000"/>
                </a:solidFill>
                <a:latin typeface="Arial"/>
              </a:rPr>
              <a:t>Structure</a:t>
            </a:r>
            <a:r>
              <a:rPr lang="de-DE" sz="1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kern="0" dirty="0">
                <a:solidFill>
                  <a:srgbClr val="000000"/>
                </a:solidFill>
                <a:latin typeface="Arial"/>
              </a:rPr>
              <a:t> Bachelor </a:t>
            </a:r>
            <a:r>
              <a:rPr lang="de-DE" sz="1800" kern="0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DE" sz="1800" kern="0" dirty="0">
                <a:solidFill>
                  <a:srgbClr val="000000"/>
                </a:solidFill>
                <a:latin typeface="Arial"/>
              </a:rPr>
              <a:t> Master </a:t>
            </a:r>
            <a:r>
              <a:rPr lang="de-DE" sz="1800" kern="0" dirty="0" err="1">
                <a:solidFill>
                  <a:srgbClr val="000000"/>
                </a:solidFill>
                <a:latin typeface="Arial"/>
              </a:rPr>
              <a:t>Programs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/>
          <a:stretch/>
        </p:blipFill>
        <p:spPr>
          <a:xfrm>
            <a:off x="467544" y="2636912"/>
            <a:ext cx="7193295" cy="31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/>
              <a:t>Engineering Education and the </a:t>
            </a:r>
            <a:r>
              <a:rPr lang="en-GB" dirty="0" smtClean="0"/>
              <a:t>Bologna-Process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Curriculum design –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Structure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Bachelor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Master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Programs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9583"/>
            <a:ext cx="620553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4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/>
              <a:t>Engineering Education and the </a:t>
            </a:r>
            <a:r>
              <a:rPr lang="en-GB" dirty="0" smtClean="0"/>
              <a:t>Bologna-Process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Curriculum design –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Example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1: Master Human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Factors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1560" y="2708920"/>
            <a:ext cx="4572000" cy="31957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>
              <a:lnSpc>
                <a:spcPts val="2200"/>
              </a:lnSpc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Profile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>
              <a:lnSpc>
                <a:spcPts val="2200"/>
              </a:lnSpc>
              <a:buClr>
                <a:srgbClr val="C50E1F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Interdisciplinary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program 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between psychology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engineering</a:t>
            </a:r>
          </a:p>
          <a:p>
            <a:pPr marL="357188" lvl="0" indent="-357188" algn="l" defTabSz="357188">
              <a:lnSpc>
                <a:spcPts val="2200"/>
              </a:lnSpc>
              <a:buClr>
                <a:srgbClr val="C50E1F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Understanding and optimization of the interaction </a:t>
            </a:r>
          </a:p>
          <a:p>
            <a:pPr lvl="0" algn="l" defTabSz="357188">
              <a:lnSpc>
                <a:spcPts val="2200"/>
              </a:lnSpc>
              <a:buClr>
                <a:srgbClr val="C50E1F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	between man and machines</a:t>
            </a:r>
          </a:p>
          <a:p>
            <a:pPr marL="285750" lvl="0" indent="-285750" algn="l" defTabSz="357188">
              <a:lnSpc>
                <a:spcPts val="2200"/>
              </a:lnSpc>
              <a:buClr>
                <a:srgbClr val="C50E1F"/>
              </a:buClr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000000"/>
                </a:solidFill>
                <a:latin typeface="Arial"/>
              </a:rPr>
              <a:t>Targetgroup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</a:rPr>
              <a:t>Psycholog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./Engineers</a:t>
            </a:r>
          </a:p>
          <a:p>
            <a:pPr marL="285750" lvl="0" indent="-285750" algn="l" defTabSz="357188">
              <a:lnSpc>
                <a:spcPts val="2200"/>
              </a:lnSpc>
              <a:buClr>
                <a:srgbClr val="C50E1F"/>
              </a:buClr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lvl="0" algn="l" defTabSz="357188">
              <a:lnSpc>
                <a:spcPts val="2200"/>
              </a:lnSpc>
              <a:buClr>
                <a:srgbClr val="C50E1F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Duration: 4 Semester</a:t>
            </a:r>
          </a:p>
          <a:p>
            <a:pPr lvl="0" algn="l" defTabSz="357188">
              <a:lnSpc>
                <a:spcPts val="2200"/>
              </a:lnSpc>
              <a:buClr>
                <a:srgbClr val="C50E1F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Students: 40 (winter) / 10 (summer)</a:t>
            </a:r>
          </a:p>
          <a:p>
            <a:pPr lvl="0" algn="l" defTabSz="357188">
              <a:lnSpc>
                <a:spcPts val="2200"/>
              </a:lnSpc>
              <a:buClr>
                <a:srgbClr val="C50E1F"/>
              </a:buClr>
            </a:pP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74196"/>
            <a:ext cx="3249613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/>
              <a:t>Engineering Education and the </a:t>
            </a:r>
            <a:r>
              <a:rPr lang="en-GB" dirty="0" smtClean="0"/>
              <a:t>Bologna-Process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Curriculum design – Master Human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Factors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5946"/>
            <a:ext cx="3633787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/>
              <a:t>Engineering Education and the </a:t>
            </a:r>
            <a:r>
              <a:rPr lang="en-GB" dirty="0" smtClean="0"/>
              <a:t>Bologna-Process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Entrepreneurship education is integrated in the compulsory or in the compulsory/-elective part of the TUB curricula and in Summer Schools as well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Modules are: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Venture Campus (6 ECTS)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Entrepreneurship Research (6 ECTS)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Entrepreneurship – FÜS (6 ECTS)</a:t>
            </a: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Curriculum design –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Structure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Bachelor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Master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Programs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5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29234"/>
            <a:ext cx="8061325" cy="769441"/>
          </a:xfrm>
        </p:spPr>
        <p:txBody>
          <a:bodyPr/>
          <a:lstStyle/>
          <a:p>
            <a:r>
              <a:rPr lang="en-GB" dirty="0" smtClean="0"/>
              <a:t>Example 2: Joint Master Program: Innovation Management and Entrepreneurship (IME)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574196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Compulsory (24 ECTS):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Entrepreneurship Research (6 ECTS)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Business Research </a:t>
            </a:r>
            <a:r>
              <a:rPr lang="en-US" sz="1800" dirty="0" err="1" smtClean="0">
                <a:solidFill>
                  <a:schemeClr val="tx1"/>
                </a:solidFill>
              </a:rPr>
              <a:t>Methodes</a:t>
            </a:r>
            <a:r>
              <a:rPr lang="en-US" sz="1800" dirty="0" smtClean="0">
                <a:solidFill>
                  <a:schemeClr val="tx1"/>
                </a:solidFill>
              </a:rPr>
              <a:t> (6 ECTS)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Venture Campus (6 ECTS)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Innovation Economics (6 ECTS)</a:t>
            </a:r>
          </a:p>
          <a:p>
            <a:pPr marL="285750" lvl="1" indent="-285750">
              <a:lnSpc>
                <a:spcPts val="2200"/>
              </a:lnSpc>
              <a:buClr>
                <a:srgbClr val="990000"/>
              </a:buClr>
              <a:buSzPct val="120000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Compulsory Elective (36 ECTS)</a:t>
            </a: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Elective (30 ECTS)-</a:t>
            </a:r>
            <a:r>
              <a:rPr lang="en-US" sz="1800" dirty="0" smtClean="0">
                <a:solidFill>
                  <a:schemeClr val="tx1"/>
                </a:solidFill>
              </a:rPr>
              <a:t>Students stay abroad</a:t>
            </a: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Thesis (30 ECTS)</a:t>
            </a: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Curriculum design –  2-year Master 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16832"/>
            <a:ext cx="10302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114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29234"/>
            <a:ext cx="8061325" cy="769441"/>
          </a:xfrm>
        </p:spPr>
        <p:txBody>
          <a:bodyPr/>
          <a:lstStyle/>
          <a:p>
            <a:r>
              <a:rPr lang="en-GB" dirty="0" smtClean="0"/>
              <a:t>Example 2: Joint Master Program: Innovation Management and Entrepreneurship (IME)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16832"/>
            <a:ext cx="10302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114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53809"/>
            <a:ext cx="421322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 smtClean="0"/>
              <a:t>Loops of the Quality Management System 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276872"/>
            <a:ext cx="9113837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8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GB" dirty="0" smtClean="0"/>
              <a:t>Quality Management – Instruments and Results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7412"/>
            <a:ext cx="64928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 smtClean="0"/>
              <a:t>Quality Management – Results of Graduate Studies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39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Keyfacts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graduation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cohort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2013 –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part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I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898081"/>
              </p:ext>
            </p:extLst>
          </p:nvPr>
        </p:nvGraphicFramePr>
        <p:xfrm>
          <a:off x="571076" y="2754600"/>
          <a:ext cx="8033373" cy="282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916"/>
                <a:gridCol w="1008112"/>
                <a:gridCol w="1008112"/>
                <a:gridCol w="864096"/>
                <a:gridCol w="1224137"/>
              </a:tblGrid>
              <a:tr h="3600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        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 </a:t>
                      </a: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50E1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0000" marR="90000" marT="10800" marB="10800" anchor="ctr">
                    <a:solidFill>
                      <a:srgbClr val="C50E1F">
                        <a:alpha val="2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(Abitur)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0000" marR="90000" marT="10800" marB="10800" anchor="ctr">
                    <a:solidFill>
                      <a:srgbClr val="C50E1F">
                        <a:alpha val="1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age at time of graduation</a:t>
                      </a:r>
                      <a:endParaRPr lang="de-DE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90000" marR="90000" marT="10800" marB="10800" anchor="ctr">
                    <a:solidFill>
                      <a:srgbClr val="C50E1F">
                        <a:alpha val="2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de-DE" sz="1400" b="1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de-DE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graduation</a:t>
                      </a:r>
                      <a:endParaRPr lang="de-DE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90000" marR="90000" marT="10800" marB="10800" anchor="ctr">
                    <a:solidFill>
                      <a:srgbClr val="C50E1F">
                        <a:alpha val="1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 duration of study</a:t>
                      </a:r>
                      <a:endParaRPr lang="de-DE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</a:p>
                  </a:txBody>
                  <a:tcPr marL="90000" marR="90000" marT="10800" marB="10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0000" marR="90000" marT="10800" marB="10800" anchor="ctr">
                    <a:solidFill>
                      <a:srgbClr val="C50E1F">
                        <a:alpha val="2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519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309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261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1.128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50E1F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3196038" y="3284984"/>
            <a:ext cx="151826" cy="301396"/>
            <a:chOff x="5719480" y="2541215"/>
            <a:chExt cx="369334" cy="733182"/>
          </a:xfrm>
        </p:grpSpPr>
        <p:sp>
          <p:nvSpPr>
            <p:cNvPr id="3" name="Ellipse 2"/>
            <p:cNvSpPr/>
            <p:nvPr/>
          </p:nvSpPr>
          <p:spPr bwMode="auto">
            <a:xfrm>
              <a:off x="5724964" y="2541215"/>
              <a:ext cx="363850" cy="36385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echteck 3"/>
            <p:cNvSpPr/>
            <p:nvPr/>
          </p:nvSpPr>
          <p:spPr bwMode="auto">
            <a:xfrm>
              <a:off x="5868121" y="2905066"/>
              <a:ext cx="72007" cy="36933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 rot="5400000">
              <a:off x="5868142" y="2905065"/>
              <a:ext cx="72007" cy="3693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Pfeil nach rechts 8"/>
          <p:cNvSpPr/>
          <p:nvPr/>
        </p:nvSpPr>
        <p:spPr bwMode="auto">
          <a:xfrm>
            <a:off x="227956" y="4941168"/>
            <a:ext cx="288032" cy="170308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3123" y="1723248"/>
            <a:ext cx="8061325" cy="358560"/>
          </a:xfrm>
        </p:spPr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7537" y="2162919"/>
            <a:ext cx="7482855" cy="3282305"/>
          </a:xfrm>
        </p:spPr>
        <p:txBody>
          <a:bodyPr/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Profile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TU Berlin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The </a:t>
            </a:r>
            <a:r>
              <a:rPr lang="de-DE" altLang="de-DE" sz="1800" dirty="0" smtClean="0"/>
              <a:t>Bologna-</a:t>
            </a:r>
            <a:r>
              <a:rPr lang="de-DE" altLang="de-DE" sz="1800" dirty="0" err="1" smtClean="0"/>
              <a:t>Process</a:t>
            </a:r>
            <a:endParaRPr lang="de-DE" altLang="de-DE" sz="18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Engineering Education </a:t>
            </a:r>
            <a:r>
              <a:rPr lang="de-DE" altLang="de-DE" sz="1800" dirty="0" err="1" smtClean="0"/>
              <a:t>and</a:t>
            </a:r>
            <a:r>
              <a:rPr lang="de-DE" altLang="de-DE" sz="1800" dirty="0" smtClean="0"/>
              <a:t> Bologna-</a:t>
            </a:r>
            <a:r>
              <a:rPr lang="de-DE" altLang="de-DE" sz="1800" dirty="0" err="1" smtClean="0"/>
              <a:t>Process</a:t>
            </a:r>
            <a:r>
              <a:rPr lang="de-DE" altLang="de-DE" sz="1800" dirty="0" smtClean="0"/>
              <a:t> at TU Berlin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Master Human </a:t>
            </a:r>
            <a:r>
              <a:rPr lang="de-DE" altLang="de-DE" sz="1800" dirty="0" err="1" smtClean="0"/>
              <a:t>Factors</a:t>
            </a:r>
            <a:endParaRPr lang="de-DE" altLang="de-DE" sz="1800" dirty="0" smtClean="0"/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Joint Master </a:t>
            </a:r>
            <a:r>
              <a:rPr lang="de-DE" altLang="de-DE" sz="1800" dirty="0" err="1" smtClean="0"/>
              <a:t>Program</a:t>
            </a:r>
            <a:r>
              <a:rPr lang="de-DE" altLang="de-DE" sz="1800" dirty="0" smtClean="0"/>
              <a:t>: Innovation Management </a:t>
            </a:r>
            <a:r>
              <a:rPr lang="de-DE" altLang="de-DE" sz="1800" dirty="0" err="1" smtClean="0"/>
              <a:t>and</a:t>
            </a:r>
            <a:r>
              <a:rPr lang="de-DE" altLang="de-DE" sz="1800" dirty="0" smtClean="0"/>
              <a:t> Entrepreneurship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Quality Management</a:t>
            </a:r>
            <a:endParaRPr lang="de-DE" altLang="de-DE" sz="18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Summary</a:t>
            </a:r>
            <a:endParaRPr lang="de-DE" altLang="de-DE" sz="1800" dirty="0"/>
          </a:p>
          <a:p>
            <a:pPr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2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 smtClean="0"/>
              <a:t>Quality Management – Results of Graduate Studies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39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Keyfacts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graduation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cohort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2013 –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part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II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062991"/>
              </p:ext>
            </p:extLst>
          </p:nvPr>
        </p:nvGraphicFramePr>
        <p:xfrm>
          <a:off x="571076" y="2754600"/>
          <a:ext cx="8033373" cy="320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948"/>
                <a:gridCol w="1008112"/>
                <a:gridCol w="792088"/>
                <a:gridCol w="792088"/>
                <a:gridCol w="1224137"/>
              </a:tblGrid>
              <a:tr h="3600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        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 </a:t>
                      </a: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>
                    <a:solidFill>
                      <a:srgbClr val="C50E1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for job search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month; Median)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>
                    <a:solidFill>
                      <a:srgbClr val="C50E1F">
                        <a:alpha val="2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(pre-tax) per month after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graduation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(Median; Only full-time employee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2.750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3.250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3.250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3.250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90000" marR="90000" marT="46800" marB="46800" anchor="ctr">
                    <a:solidFill>
                      <a:srgbClr val="C50E1F">
                        <a:alpha val="1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satisfaction with course of studies at TU Berlin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1=very satisfied / 5=very unsatisfied)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>
                    <a:solidFill>
                      <a:srgbClr val="C50E1F">
                        <a:alpha val="2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job satisfaction                                                  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(Median 1=very satisfied / 5=very unsatisfied)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>
                    <a:solidFill>
                      <a:srgbClr val="C50E1F">
                        <a:alpha val="10000"/>
                      </a:srgbClr>
                    </a:solidFill>
                  </a:tcPr>
                </a:tc>
              </a:tr>
              <a:tr h="3889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0000" marR="90000" marT="46800" marB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519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46800" marB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309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46800" marB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261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46800" marB="46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1.128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46800" marB="46800" anchor="ctr">
                    <a:solidFill>
                      <a:srgbClr val="C50E1F"/>
                    </a:solidFill>
                  </a:tcPr>
                </a:tc>
              </a:tr>
            </a:tbl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1381"/>
            <a:ext cx="311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11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 smtClean="0"/>
              <a:t>Quality Management – </a:t>
            </a:r>
            <a:r>
              <a:rPr lang="en-GB" dirty="0"/>
              <a:t>Results of Graduate Studies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Students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who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stay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in Berlin after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graduation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411773"/>
              </p:ext>
            </p:extLst>
          </p:nvPr>
        </p:nvGraphicFramePr>
        <p:xfrm>
          <a:off x="611560" y="2708920"/>
          <a:ext cx="784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70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 smtClean="0"/>
              <a:t>Quality Management – </a:t>
            </a:r>
            <a:r>
              <a:rPr lang="en-GB" dirty="0"/>
              <a:t>Results of Graduate Studies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Income after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graduation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662294"/>
              </p:ext>
            </p:extLst>
          </p:nvPr>
        </p:nvGraphicFramePr>
        <p:xfrm>
          <a:off x="755576" y="2708920"/>
          <a:ext cx="78488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8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 smtClean="0"/>
              <a:t>Quality Management – </a:t>
            </a:r>
            <a:r>
              <a:rPr lang="en-GB" dirty="0"/>
              <a:t>Results of Graduate Studies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Graduates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</a:rPr>
              <a:t>entrepreneurs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871806"/>
              </p:ext>
            </p:extLst>
          </p:nvPr>
        </p:nvGraphicFramePr>
        <p:xfrm>
          <a:off x="179512" y="2636912"/>
          <a:ext cx="8820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60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187624" y="2492896"/>
            <a:ext cx="655272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C50E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transition from Diploma to Bachelor – and Master structure has been successfully completed. However, Bologna 2.0 is right ahead and more improvement is needed!</a:t>
            </a:r>
          </a:p>
          <a:p>
            <a:pPr marL="342900" marR="0" lvl="0" indent="-342900" algn="l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C50E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Quality management was established successfully. </a:t>
            </a:r>
          </a:p>
          <a:p>
            <a:pPr marL="342900" marR="0" lvl="0" indent="-342900" algn="l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C50E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There is no simple way from „check“ to „act“! </a:t>
            </a:r>
          </a:p>
          <a:p>
            <a:pPr marL="342900" marR="0" lvl="0" indent="-342900" algn="l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C50E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Communication is essential in the change management process!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99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521697"/>
            <a:ext cx="8061325" cy="769441"/>
          </a:xfrm>
        </p:spPr>
        <p:txBody>
          <a:bodyPr/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Contact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676473"/>
            <a:ext cx="8061325" cy="264175"/>
          </a:xfrm>
        </p:spPr>
        <p:txBody>
          <a:bodyPr/>
          <a:lstStyle/>
          <a:p>
            <a:r>
              <a:rPr lang="de-DE" sz="1800" dirty="0"/>
              <a:t>p</a:t>
            </a:r>
            <a:r>
              <a:rPr lang="de-DE" sz="1800" dirty="0" smtClean="0"/>
              <a:t>atrick.thurian@tu-berlin.de</a:t>
            </a:r>
            <a:endParaRPr lang="de-DE" sz="1800" dirty="0"/>
          </a:p>
        </p:txBody>
      </p:sp>
      <p:pic>
        <p:nvPicPr>
          <p:cNvPr id="4" name="Bild 6" descr="Logos.jpg"/>
          <p:cNvPicPr>
            <a:picLocks noChangeAspect="1"/>
          </p:cNvPicPr>
          <p:nvPr/>
        </p:nvPicPr>
        <p:blipFill>
          <a:blip r:embed="rId3" cstate="print"/>
          <a:srcRect r="8727"/>
          <a:stretch>
            <a:fillRect/>
          </a:stretch>
        </p:blipFill>
        <p:spPr bwMode="auto">
          <a:xfrm>
            <a:off x="3629025" y="2286000"/>
            <a:ext cx="5057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7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de-DE" dirty="0" smtClean="0"/>
              <a:t>Profile </a:t>
            </a:r>
            <a:r>
              <a:rPr lang="de-DE" dirty="0" err="1" smtClean="0"/>
              <a:t>of</a:t>
            </a:r>
            <a:r>
              <a:rPr lang="de-DE" dirty="0" smtClean="0"/>
              <a:t> TUB - University </a:t>
            </a:r>
            <a:r>
              <a:rPr lang="de-DE" dirty="0" err="1"/>
              <a:t>w</a:t>
            </a:r>
            <a:r>
              <a:rPr lang="de-DE" dirty="0" err="1" smtClean="0"/>
              <a:t>ith</a:t>
            </a:r>
            <a:r>
              <a:rPr lang="de-DE" dirty="0" smtClean="0"/>
              <a:t> </a:t>
            </a:r>
            <a:r>
              <a:rPr lang="de-DE" dirty="0" err="1" smtClean="0"/>
              <a:t>Entrepreneurial</a:t>
            </a:r>
            <a:r>
              <a:rPr lang="de-DE" dirty="0" smtClean="0"/>
              <a:t> </a:t>
            </a:r>
            <a:r>
              <a:rPr lang="de-DE" dirty="0"/>
              <a:t>T</a:t>
            </a:r>
            <a:r>
              <a:rPr lang="de-DE" dirty="0" smtClean="0"/>
              <a:t>radition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46895"/>
            <a:ext cx="4968552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 smtClean="0"/>
              <a:t>Technology focused location: 34,400 </a:t>
            </a:r>
            <a:r>
              <a:rPr lang="en-US" sz="1600" dirty="0"/>
              <a:t>students, </a:t>
            </a:r>
            <a:endParaRPr lang="en-US" sz="1600" dirty="0" smtClean="0"/>
          </a:p>
          <a:p>
            <a:pPr marL="285750" indent="-285750"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 smtClean="0"/>
              <a:t>331 </a:t>
            </a:r>
            <a:r>
              <a:rPr lang="en-US" sz="1600" dirty="0"/>
              <a:t>professors and </a:t>
            </a:r>
            <a:r>
              <a:rPr lang="en-US" sz="1600" dirty="0" smtClean="0"/>
              <a:t>2,691 </a:t>
            </a:r>
            <a:r>
              <a:rPr lang="en-US" sz="1600" dirty="0"/>
              <a:t>research scientists in the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heart </a:t>
            </a:r>
            <a:r>
              <a:rPr lang="en-US" sz="1600" dirty="0"/>
              <a:t>of the </a:t>
            </a:r>
            <a:r>
              <a:rPr lang="en-US" sz="1600" dirty="0" smtClean="0"/>
              <a:t>city of Berlin</a:t>
            </a:r>
            <a:endParaRPr lang="en-US" sz="1600" dirty="0"/>
          </a:p>
          <a:p>
            <a:pPr marL="285750" indent="-285750"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 smtClean="0"/>
              <a:t>more than 30 year history of technology transfer</a:t>
            </a:r>
            <a:endParaRPr lang="en-US" sz="1600" dirty="0"/>
          </a:p>
          <a:p>
            <a:pPr marL="285750" indent="-285750"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/>
              <a:t>first </a:t>
            </a:r>
            <a:r>
              <a:rPr lang="en-US" sz="1600" dirty="0" smtClean="0"/>
              <a:t>high-tech incubator in </a:t>
            </a:r>
            <a:r>
              <a:rPr lang="en-US" sz="1600" dirty="0"/>
              <a:t>Germany</a:t>
            </a:r>
          </a:p>
          <a:p>
            <a:pPr marL="285750" indent="-285750"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 smtClean="0"/>
              <a:t>800 </a:t>
            </a:r>
            <a:r>
              <a:rPr lang="en-US" sz="1600" dirty="0"/>
              <a:t>technology-oriented </a:t>
            </a:r>
            <a:r>
              <a:rPr lang="en-US" sz="1600" dirty="0" smtClean="0"/>
              <a:t>spin-offs and founders </a:t>
            </a:r>
          </a:p>
          <a:p>
            <a:pPr marL="285750" indent="-285750"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 smtClean="0"/>
              <a:t>founders survey 2016: 2.6 billion turnover, 18,400 employees</a:t>
            </a:r>
          </a:p>
          <a:p>
            <a:pPr marL="285750" indent="-285750"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 smtClean="0"/>
              <a:t>awarded status as “Die </a:t>
            </a:r>
            <a:r>
              <a:rPr lang="en-US" sz="1600" dirty="0" err="1" smtClean="0"/>
              <a:t>Gründerhochschule</a:t>
            </a:r>
            <a:r>
              <a:rPr lang="en-US" sz="1600" dirty="0" smtClean="0"/>
              <a:t>” by federal ministry of Economics and Energy (</a:t>
            </a:r>
            <a:r>
              <a:rPr lang="en-US" sz="1600" dirty="0" err="1" smtClean="0"/>
              <a:t>BMWi</a:t>
            </a:r>
            <a:r>
              <a:rPr lang="en-US" sz="1600" dirty="0" smtClean="0"/>
              <a:t>)</a:t>
            </a: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pic>
        <p:nvPicPr>
          <p:cNvPr id="48130" name="Picture 2" descr="R:\6 Marketing\6.1 Material\Fotos\2013\Pressestelle_TU_allgem_Motive\bearbeitet_web\web_Startseite_ZfE-0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5"/>
            <a:ext cx="292753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91" y="1916832"/>
            <a:ext cx="428654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de-DE" dirty="0" smtClean="0"/>
              <a:t>Inspiration: Start-up Day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2349500"/>
            <a:ext cx="3672209" cy="3641725"/>
          </a:xfrm>
        </p:spPr>
        <p:txBody>
          <a:bodyPr/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Role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models</a:t>
            </a:r>
            <a:r>
              <a:rPr lang="de-DE" sz="1600" dirty="0" smtClean="0">
                <a:solidFill>
                  <a:schemeClr val="tx1"/>
                </a:solidFill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</a:rPr>
              <a:t>stage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20000"/>
              </a:lnSpc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International Entrepreneurs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dirty="0" err="1">
                <a:solidFill>
                  <a:schemeClr val="tx1"/>
                </a:solidFill>
              </a:rPr>
              <a:t>eg</a:t>
            </a:r>
            <a:r>
              <a:rPr lang="de-DE" sz="1600" dirty="0">
                <a:solidFill>
                  <a:schemeClr val="tx1"/>
                </a:solidFill>
              </a:rPr>
              <a:t>. Niklas </a:t>
            </a:r>
            <a:r>
              <a:rPr lang="de-DE" sz="1600" dirty="0" err="1">
                <a:solidFill>
                  <a:schemeClr val="tx1"/>
                </a:solidFill>
              </a:rPr>
              <a:t>Zennström</a:t>
            </a:r>
            <a:r>
              <a:rPr lang="de-DE" sz="1600" dirty="0">
                <a:solidFill>
                  <a:schemeClr val="tx1"/>
                </a:solidFill>
              </a:rPr>
              <a:t>, Skype)</a:t>
            </a:r>
          </a:p>
          <a:p>
            <a:pPr marL="342900" lvl="1" indent="-342900">
              <a:lnSpc>
                <a:spcPct val="120000"/>
              </a:lnSpc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Real Start-ups </a:t>
            </a:r>
            <a:r>
              <a:rPr lang="de-DE" sz="1600" dirty="0" err="1" smtClean="0">
                <a:solidFill>
                  <a:schemeClr val="tx1"/>
                </a:solidFill>
              </a:rPr>
              <a:t>from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our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networks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 „Berlin All Stars“ and TU </a:t>
            </a:r>
            <a:r>
              <a:rPr lang="de-DE" sz="1600" dirty="0" err="1" smtClean="0">
                <a:solidFill>
                  <a:schemeClr val="tx1"/>
                </a:solidFill>
              </a:rPr>
              <a:t>teams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20000"/>
              </a:lnSpc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dirty="0" err="1" smtClean="0">
                <a:solidFill>
                  <a:schemeClr val="tx1"/>
                </a:solidFill>
              </a:rPr>
              <a:t>Audience</a:t>
            </a:r>
            <a:r>
              <a:rPr lang="de-DE" sz="1600" dirty="0" smtClean="0">
                <a:solidFill>
                  <a:schemeClr val="tx1"/>
                </a:solidFill>
              </a:rPr>
              <a:t>: 500-1,000 </a:t>
            </a:r>
            <a:r>
              <a:rPr lang="de-DE" sz="1600" dirty="0" err="1" smtClean="0">
                <a:solidFill>
                  <a:schemeClr val="tx1"/>
                </a:solidFill>
              </a:rPr>
              <a:t>people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20000"/>
              </a:lnSpc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dirty="0" err="1" smtClean="0">
                <a:solidFill>
                  <a:schemeClr val="tx1"/>
                </a:solidFill>
              </a:rPr>
              <a:t>Get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together</a:t>
            </a:r>
            <a:r>
              <a:rPr lang="de-DE" sz="1600" dirty="0" smtClean="0">
                <a:solidFill>
                  <a:schemeClr val="tx1"/>
                </a:solidFill>
              </a:rPr>
              <a:t> and „</a:t>
            </a:r>
            <a:r>
              <a:rPr lang="de-DE" sz="1600" dirty="0" err="1" smtClean="0">
                <a:solidFill>
                  <a:schemeClr val="tx1"/>
                </a:solidFill>
              </a:rPr>
              <a:t>speed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dating</a:t>
            </a:r>
            <a:r>
              <a:rPr lang="de-DE" sz="1600" dirty="0" smtClean="0">
                <a:solidFill>
                  <a:schemeClr val="tx1"/>
                </a:solidFill>
              </a:rPr>
              <a:t>“</a:t>
            </a:r>
          </a:p>
          <a:p>
            <a:pPr marL="342900" lvl="1" indent="-342900">
              <a:lnSpc>
                <a:spcPct val="120000"/>
              </a:lnSpc>
              <a:buClr>
                <a:srgbClr val="990000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dirty="0" err="1" smtClean="0">
                <a:solidFill>
                  <a:schemeClr val="tx1"/>
                </a:solidFill>
              </a:rPr>
              <a:t>Involvement</a:t>
            </a:r>
            <a:r>
              <a:rPr lang="de-DE" sz="1600" dirty="0" smtClean="0">
                <a:solidFill>
                  <a:schemeClr val="tx1"/>
                </a:solidFill>
              </a:rPr>
              <a:t> of </a:t>
            </a:r>
            <a:r>
              <a:rPr lang="de-DE" sz="1600" dirty="0" err="1" smtClean="0">
                <a:solidFill>
                  <a:schemeClr val="tx1"/>
                </a:solidFill>
              </a:rPr>
              <a:t>student-club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39750" y="6324600"/>
            <a:ext cx="5545138" cy="1428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>
                <a:solidFill>
                  <a:srgbClr val="717171"/>
                </a:solidFill>
              </a:rPr>
              <a:t>Seite </a:t>
            </a:r>
            <a:fld id="{796DB5F6-5ED5-47C1-92BA-C516E31A7C85}" type="slidenum">
              <a:rPr lang="de-DE">
                <a:solidFill>
                  <a:srgbClr val="717171"/>
                </a:solidFill>
              </a:rPr>
              <a:pPr/>
              <a:t>5</a:t>
            </a:fld>
            <a:endParaRPr lang="de-DE">
              <a:solidFill>
                <a:srgbClr val="717171"/>
              </a:solidFill>
            </a:endParaRPr>
          </a:p>
        </p:txBody>
      </p:sp>
      <p:pic>
        <p:nvPicPr>
          <p:cNvPr id="48130" name="Picture 2" descr="R:\6 Marketing\6.1 Material\Fotos\2015\150702_Queen-Besuch_Panono\Queen`s lecture_3183_c_TU Berlin _David Ausserho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486361" cy="697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 smtClean="0"/>
              <a:t>The Bologna-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46895"/>
            <a:ext cx="4968552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1704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1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 smtClean="0"/>
              <a:t>The Bologna-</a:t>
            </a:r>
            <a:r>
              <a:rPr lang="de-DE" dirty="0" err="1" smtClean="0"/>
              <a:t>Process</a:t>
            </a:r>
            <a:r>
              <a:rPr lang="de-DE" dirty="0" smtClean="0"/>
              <a:t> at TUB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7200800" cy="3498329"/>
          </a:xfrm>
        </p:spPr>
        <p:txBody>
          <a:bodyPr/>
          <a:lstStyle/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The </a:t>
            </a:r>
            <a:r>
              <a:rPr lang="de-DE" altLang="de-DE" sz="1800" dirty="0" smtClean="0"/>
              <a:t>TUB </a:t>
            </a:r>
            <a:r>
              <a:rPr lang="de-DE" altLang="de-DE" sz="1800" dirty="0" err="1"/>
              <a:t>offers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120 </a:t>
            </a:r>
            <a:r>
              <a:rPr lang="de-DE" altLang="de-DE" sz="1800" dirty="0" err="1"/>
              <a:t>study-programs</a:t>
            </a:r>
            <a:r>
              <a:rPr lang="de-DE" altLang="de-DE" sz="1800" dirty="0"/>
              <a:t> (99 % </a:t>
            </a:r>
            <a:r>
              <a:rPr lang="de-DE" altLang="de-DE" sz="1800" dirty="0" err="1"/>
              <a:t>are</a:t>
            </a:r>
            <a:r>
              <a:rPr lang="de-DE" altLang="de-DE" sz="1800" dirty="0"/>
              <a:t> Bachelor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Master </a:t>
            </a:r>
            <a:r>
              <a:rPr lang="de-DE" altLang="de-DE" sz="1800" dirty="0" err="1"/>
              <a:t>programs</a:t>
            </a:r>
            <a:r>
              <a:rPr lang="de-DE" altLang="de-DE" sz="1800" dirty="0"/>
              <a:t> (</a:t>
            </a:r>
            <a:r>
              <a:rPr lang="de-DE" altLang="de-DE" sz="1800" dirty="0" err="1"/>
              <a:t>winterterm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2016/2017))</a:t>
            </a:r>
            <a:endParaRPr lang="de-DE" altLang="de-DE" sz="1800" dirty="0"/>
          </a:p>
          <a:p>
            <a:pPr marL="0" indent="0">
              <a:buClr>
                <a:schemeClr val="tx2"/>
              </a:buClr>
              <a:defRPr/>
            </a:pPr>
            <a:endParaRPr lang="de-DE" altLang="de-DE" sz="18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The Bachelor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Master </a:t>
            </a:r>
            <a:r>
              <a:rPr lang="de-DE" altLang="de-DE" sz="1800" dirty="0" err="1"/>
              <a:t>programs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have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accreditated</a:t>
            </a:r>
            <a:r>
              <a:rPr lang="de-DE" altLang="de-DE" sz="1800" dirty="0"/>
              <a:t> in Berlin</a:t>
            </a:r>
          </a:p>
          <a:p>
            <a:pPr marL="0" indent="0">
              <a:buClr>
                <a:schemeClr val="tx2"/>
              </a:buClr>
              <a:defRPr/>
            </a:pPr>
            <a:endParaRPr lang="de-DE" altLang="de-DE" sz="18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78 </a:t>
            </a:r>
            <a:r>
              <a:rPr lang="de-DE" altLang="de-DE" sz="1800" dirty="0" err="1"/>
              <a:t>programs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successfully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passed</a:t>
            </a:r>
            <a:r>
              <a:rPr lang="de-DE" altLang="de-DE" sz="1800" dirty="0"/>
              <a:t> program-</a:t>
            </a:r>
            <a:r>
              <a:rPr lang="de-DE" altLang="de-DE" sz="1800" dirty="0" err="1"/>
              <a:t>accreditation</a:t>
            </a:r>
            <a:endParaRPr lang="de-DE" altLang="de-DE" sz="1800" dirty="0"/>
          </a:p>
          <a:p>
            <a:pPr marL="0" indent="0">
              <a:buClr>
                <a:schemeClr val="tx2"/>
              </a:buClr>
              <a:defRPr/>
            </a:pPr>
            <a:endParaRPr lang="de-DE" altLang="de-DE" sz="18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dirty="0" smtClean="0"/>
              <a:t>TUB </a:t>
            </a:r>
            <a:r>
              <a:rPr lang="de-DE" altLang="de-DE" sz="1800" dirty="0" err="1" smtClean="0"/>
              <a:t>accomplishs</a:t>
            </a:r>
            <a:r>
              <a:rPr lang="de-DE" altLang="de-DE" sz="1800" dirty="0" smtClean="0"/>
              <a:t> system-</a:t>
            </a:r>
            <a:r>
              <a:rPr lang="de-DE" altLang="de-DE" sz="1800" dirty="0" err="1" smtClean="0"/>
              <a:t>accreditation</a:t>
            </a:r>
            <a:endParaRPr lang="de-DE" altLang="de-DE" sz="1800" dirty="0"/>
          </a:p>
          <a:p>
            <a:pPr marL="0" indent="0">
              <a:buClr>
                <a:schemeClr val="tx2"/>
              </a:buClr>
              <a:defRPr/>
            </a:pPr>
            <a:endParaRPr lang="de-DE" altLang="de-DE" sz="18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The </a:t>
            </a:r>
            <a:r>
              <a:rPr lang="de-DE" altLang="de-DE" sz="1800" dirty="0" err="1"/>
              <a:t>profile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Bachelor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Master </a:t>
            </a:r>
            <a:r>
              <a:rPr lang="de-DE" altLang="de-DE" sz="1800" dirty="0" err="1"/>
              <a:t>programs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given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research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profile</a:t>
            </a:r>
            <a:endParaRPr lang="de-DE" altLang="de-DE" sz="1800" dirty="0"/>
          </a:p>
          <a:p>
            <a:endParaRPr lang="en-US" sz="1800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59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dirty="0"/>
              <a:t>Requirements for modern education in engineering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7200800" cy="3498329"/>
          </a:xfrm>
        </p:spPr>
        <p:txBody>
          <a:bodyPr/>
          <a:lstStyle/>
          <a:p>
            <a:r>
              <a:rPr lang="en-US" sz="1800" dirty="0"/>
              <a:t>Characteristics of an excellent engineer</a:t>
            </a:r>
          </a:p>
          <a:p>
            <a:endParaRPr lang="en-US" sz="1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Technical knowledge/expertise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Learning, developing and improving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Flexibility in adapting to change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Management/motivation of people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Management of projects/events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Team-working; multidisciplinary/cultural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Communication, verbal and written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Focus on business/clients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Proving leadership and vision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Commitment to ethical and social responsibilities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Commercial/financial knowledge/expertise</a:t>
            </a: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80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13954"/>
            <a:ext cx="8061325" cy="384721"/>
          </a:xfrm>
        </p:spPr>
        <p:txBody>
          <a:bodyPr/>
          <a:lstStyle/>
          <a:p>
            <a:r>
              <a:rPr lang="en-GB" dirty="0"/>
              <a:t>Engineering Education and the </a:t>
            </a:r>
            <a:r>
              <a:rPr lang="en-GB" dirty="0" smtClean="0"/>
              <a:t>Bologna-Process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200800" cy="349832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de-D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3+2 </a:t>
            </a:r>
            <a:r>
              <a:rPr lang="de-D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Master </a:t>
            </a:r>
            <a:r>
              <a:rPr lang="de-D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goal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30 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ECTS/Semester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	 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B/M in total: 300 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ECTS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	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Bachelor = 180 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ECTS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	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Master = 120 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ECTS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1 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ECTS 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30 h </a:t>
            </a:r>
            <a:r>
              <a:rPr lang="de-D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workload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A00000"/>
              </a:buClr>
              <a:defRPr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ECTS: European </a:t>
            </a:r>
            <a:r>
              <a:rPr lang="de-D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Credit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Transfer System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ts val="2200"/>
              </a:lnSpc>
              <a:buClr>
                <a:srgbClr val="990000"/>
              </a:buClr>
              <a:buSzPct val="12000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/>
          </a:p>
          <a:p>
            <a:pPr marL="0" indent="0">
              <a:buClr>
                <a:srgbClr val="990000"/>
              </a:buClr>
              <a:buSzPct val="120000"/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204864"/>
            <a:ext cx="71287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European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</a:rPr>
              <a:t>Credit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 Transfer System </a:t>
            </a:r>
            <a:r>
              <a:rPr lang="de-DE" sz="2400" kern="0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400" kern="0" dirty="0">
                <a:solidFill>
                  <a:srgbClr val="000000"/>
                </a:solidFill>
                <a:latin typeface="Arial"/>
              </a:rPr>
              <a:t> 2-cycle</a:t>
            </a:r>
          </a:p>
        </p:txBody>
      </p:sp>
    </p:spTree>
    <p:extLst>
      <p:ext uri="{BB962C8B-B14F-4D97-AF65-F5344CB8AC3E}">
        <p14:creationId xmlns:p14="http://schemas.microsoft.com/office/powerpoint/2010/main" val="34287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U_PPT_Master_mitBild_V03_Hausecke">
  <a:themeElements>
    <a:clrScheme name="CD_TUB_Pressestelle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U_PPT_Master_mitBild_V03_Hausecke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U_PPT_Master_mitBild_V03_Hausecke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U_PPT_Master_mitBild_V03_Hausecke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U_PPT_Master_mitBild_V03_Hausecke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TU_PPT_Master_mitBild_V03_Hausecke</Template>
  <TotalTime>0</TotalTime>
  <Words>856</Words>
  <Application>Microsoft Macintosh PowerPoint</Application>
  <PresentationFormat>Bildschirmpräsentation (4:3)</PresentationFormat>
  <Paragraphs>250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ＭＳ Ｐゴシック</vt:lpstr>
      <vt:lpstr>Wingdings</vt:lpstr>
      <vt:lpstr>TU_PPT_Master_mitBild_V03_Hausecke</vt:lpstr>
      <vt:lpstr>1_TU_PPT_Master_mitBild_V03_Hausecke</vt:lpstr>
      <vt:lpstr>2_TU_PPT_Master_mitBild_V03_Hausecke</vt:lpstr>
      <vt:lpstr>3_TU_PPT_Master_mitBild_V03_Hausecke</vt:lpstr>
      <vt:lpstr>5_TU_PPT_Master_mitBild_V03_Hausecke</vt:lpstr>
      <vt:lpstr>TCLayout.ActiveDocument.1</vt:lpstr>
      <vt:lpstr>  Engineering Education and Bologna-Process at TUB  </vt:lpstr>
      <vt:lpstr>Content</vt:lpstr>
      <vt:lpstr>Profile of TUB - University with Entrepreneurial Tradition</vt:lpstr>
      <vt:lpstr>Inspiration: Start-up Day</vt:lpstr>
      <vt:lpstr>PowerPoint-Präsentation</vt:lpstr>
      <vt:lpstr>The Bologna-Process</vt:lpstr>
      <vt:lpstr>The Bologna-Process at TUB</vt:lpstr>
      <vt:lpstr>Requirements for modern education in engineering</vt:lpstr>
      <vt:lpstr>Engineering Education and the Bologna-Process</vt:lpstr>
      <vt:lpstr>Engineering Education and the Bologna-Process</vt:lpstr>
      <vt:lpstr>Engineering Education and the Bologna-Process</vt:lpstr>
      <vt:lpstr>Engineering Education and the Bologna-Process</vt:lpstr>
      <vt:lpstr>Engineering Education and the Bologna-Process</vt:lpstr>
      <vt:lpstr>Engineering Education and the Bologna-Process</vt:lpstr>
      <vt:lpstr>Example 2: Joint Master Program: Innovation Management and Entrepreneurship (IME)</vt:lpstr>
      <vt:lpstr>Example 2: Joint Master Program: Innovation Management and Entrepreneurship (IME)</vt:lpstr>
      <vt:lpstr>Loops of the Quality Management System </vt:lpstr>
      <vt:lpstr>Quality Management – Instruments and Results</vt:lpstr>
      <vt:lpstr>Quality Management – Results of Graduate Studies</vt:lpstr>
      <vt:lpstr>Quality Management – Results of Graduate Studies</vt:lpstr>
      <vt:lpstr>Quality Management – Results of Graduate Studies</vt:lpstr>
      <vt:lpstr>Quality Management – Results of Graduate Studies</vt:lpstr>
      <vt:lpstr>Quality Management – Results of Graduate Studies</vt:lpstr>
      <vt:lpstr>Summary</vt:lpstr>
      <vt:lpstr>  Contact: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</dc:title>
  <dc:creator>Uta Bielfeldt</dc:creator>
  <cp:lastModifiedBy>Microsoft Office-Anwender</cp:lastModifiedBy>
  <cp:revision>242</cp:revision>
  <cp:lastPrinted>2017-01-19T14:34:24Z</cp:lastPrinted>
  <dcterms:created xsi:type="dcterms:W3CDTF">2013-05-27T09:48:36Z</dcterms:created>
  <dcterms:modified xsi:type="dcterms:W3CDTF">2017-01-24T08:20:27Z</dcterms:modified>
</cp:coreProperties>
</file>