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67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A19B7A-41CC-4C99-95DE-7470093858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817C2-8FE7-4751-AD51-2D9969E299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51554-1D6F-4183-8479-11AA59D2AE91}" type="datetimeFigureOut">
              <a:rPr lang="hr-HR" smtClean="0"/>
              <a:t>8.7.2021.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3AB03F-EDD0-41E5-8670-32D4BC0C92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8A4433-6189-4C38-9FA5-28D33BF367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0E5D5-73E9-4F86-A07D-D62AA635D02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786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87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4" name="Picture 10">
            <a:extLst>
              <a:ext uri="{FF2B5EF4-FFF2-40B4-BE49-F238E27FC236}">
                <a16:creationId xmlns:a16="http://schemas.microsoft.com/office/drawing/2014/main" id="{BA627921-AEFE-4DB1-884B-65B157C83D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735" y="2209800"/>
            <a:ext cx="6872008" cy="203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8EBF-63B5-4253-BAB8-3C912ECF99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2186247"/>
            <a:ext cx="11176000" cy="1346662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rPr lang="hr-HR" dirty="0"/>
              <a:t>PPT</a:t>
            </a:r>
            <a:br>
              <a:rPr lang="hr-HR" dirty="0"/>
            </a:br>
            <a:r>
              <a:rPr lang="hr-HR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3583E-8271-484E-8E17-80DEED31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3532909"/>
            <a:ext cx="11176000" cy="2334490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  <a:lvl2pPr>
              <a:buNone/>
              <a:defRPr/>
            </a:lvl2pPr>
          </a:lstStyle>
          <a:p>
            <a:pPr lvl="0"/>
            <a:endParaRPr lang="hr-HR" dirty="0"/>
          </a:p>
          <a:p>
            <a:pPr lvl="0"/>
            <a:endParaRPr lang="hr-HR" dirty="0"/>
          </a:p>
          <a:p>
            <a:pPr lvl="0"/>
            <a:r>
              <a:rPr lang="hr-HR" dirty="0" err="1"/>
              <a:t>Your</a:t>
            </a:r>
            <a:r>
              <a:rPr lang="hr-HR" dirty="0"/>
              <a:t> </a:t>
            </a:r>
            <a:r>
              <a:rPr lang="hr-HR" dirty="0" err="1"/>
              <a:t>name</a:t>
            </a:r>
            <a:endParaRPr lang="hr-HR" dirty="0"/>
          </a:p>
          <a:p>
            <a:pPr lvl="0"/>
            <a:r>
              <a:rPr lang="hr-HR" dirty="0"/>
              <a:t>IDE – Institute for </a:t>
            </a:r>
            <a:r>
              <a:rPr lang="hr-HR" dirty="0" err="1"/>
              <a:t>the</a:t>
            </a:r>
            <a:r>
              <a:rPr lang="hr-HR" dirty="0"/>
              <a:t> Development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Education</a:t>
            </a:r>
            <a:endParaRPr lang="hr-HR" dirty="0"/>
          </a:p>
          <a:p>
            <a:pPr lvl="0"/>
            <a:r>
              <a:rPr lang="hr-HR" dirty="0"/>
              <a:t>Zagreb, Croatia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1F4CF-DBD1-4F60-80E5-026887F4D8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033462" y="6096000"/>
            <a:ext cx="1650538" cy="33898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algn="r"/>
            <a:fld id="{E3CE7E8D-B5A5-4ACE-8861-0E3156E45FBA}" type="slidenum">
              <a:rPr lang="en-US" altLang="sr-Latn-RS" smtClean="0"/>
              <a:pPr/>
              <a:t>‹#›</a:t>
            </a:fld>
            <a:endParaRPr lang="en-US" altLang="sr-Latn-RS" sz="900" dirty="0"/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91C76F05-29AD-4C0F-B70F-BF9045963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76198" cy="130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F9E7B0D-B9B4-444B-B0D0-1F5384AA9F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434983"/>
            <a:ext cx="12122297" cy="42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485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8EBF-63B5-4253-BAB8-3C912ECF99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1371601"/>
            <a:ext cx="11176000" cy="688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 dirty="0"/>
              <a:t>Naslov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3583E-8271-484E-8E17-80DEED31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981200"/>
            <a:ext cx="11176000" cy="3886200"/>
          </a:xfrm>
          <a:prstGeom prst="rect">
            <a:avLst/>
          </a:prstGeom>
        </p:spPr>
        <p:txBody>
          <a:bodyPr/>
          <a:lstStyle>
            <a:lvl1pPr>
              <a:buNone/>
              <a:defRPr sz="2400"/>
            </a:lvl1pPr>
          </a:lstStyle>
          <a:p>
            <a:pPr lvl="0"/>
            <a:endParaRPr lang="hr-HR" dirty="0"/>
          </a:p>
          <a:p>
            <a:pPr lvl="0"/>
            <a:r>
              <a:rPr lang="hr-HR" dirty="0"/>
              <a:t>Tekst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A1F4CF-DBD1-4F60-80E5-026887F4D8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45600" y="6096000"/>
            <a:ext cx="2540000" cy="4572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 algn="r"/>
            <a:fld id="{E3CE7E8D-B5A5-4ACE-8861-0E3156E45FBA}" type="slidenum">
              <a:rPr lang="en-US" altLang="sr-Latn-RS" smtClean="0"/>
              <a:pPr/>
              <a:t>‹#›</a:t>
            </a:fld>
            <a:endParaRPr lang="en-US" altLang="sr-Latn-RS" sz="900" dirty="0"/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91C76F05-29AD-4C0F-B70F-BF90459634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76198" cy="130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1F9E7B0D-B9B4-444B-B0D0-1F5384AA9F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434983"/>
            <a:ext cx="12122297" cy="42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61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59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70A54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70A541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iat@ehea.info" TargetMode="External"/><Relationship Id="rId2" Type="http://schemas.openxmlformats.org/officeDocument/2006/relationships/hyperlink" Target="http://www.ehea.info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tina.darmanin@esu-online.org" TargetMode="External"/><Relationship Id="rId4" Type="http://schemas.openxmlformats.org/officeDocument/2006/relationships/hyperlink" Target="mailto:nscukanec@iro.hr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o.hr/" TargetMode="External"/><Relationship Id="rId2" Type="http://schemas.openxmlformats.org/officeDocument/2006/relationships/hyperlink" Target="mailto:nscukanec@iro.hr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ehea2020rome.it/" TargetMode="External"/><Relationship Id="rId5" Type="http://schemas.openxmlformats.org/officeDocument/2006/relationships/hyperlink" Target="http://www.ehea.info/index.php" TargetMode="External"/><Relationship Id="rId4" Type="http://schemas.openxmlformats.org/officeDocument/2006/relationships/hyperlink" Target="http://www.ehea.info/page-Advisory-Group-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283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9DD9-CBD2-418B-9C92-3262CCC7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883" y="1392572"/>
            <a:ext cx="11176000" cy="1947390"/>
          </a:xfrm>
        </p:spPr>
        <p:txBody>
          <a:bodyPr/>
          <a:lstStyle/>
          <a:p>
            <a:r>
              <a:rPr lang="hr-HR" dirty="0">
                <a:solidFill>
                  <a:schemeClr val="accent2"/>
                </a:solidFill>
              </a:rPr>
              <a:t>Workplan 2021-2024 with the timeline of key activities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EE741-4525-4D36-89DE-4533708B2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883" y="3884103"/>
            <a:ext cx="11188117" cy="2550880"/>
          </a:xfrm>
        </p:spPr>
        <p:txBody>
          <a:bodyPr/>
          <a:lstStyle/>
          <a:p>
            <a:r>
              <a:rPr lang="en-US" sz="2400" b="1" dirty="0"/>
              <a:t>Nino S. Schmidt</a:t>
            </a:r>
          </a:p>
          <a:p>
            <a:r>
              <a:rPr lang="en-US" sz="2000" b="1" dirty="0"/>
              <a:t>Co-Chair of the BFUG </a:t>
            </a:r>
            <a:r>
              <a:rPr lang="hr-HR" sz="2000" b="1" dirty="0"/>
              <a:t>Working</a:t>
            </a:r>
            <a:r>
              <a:rPr lang="en-US" sz="2000" b="1" dirty="0"/>
              <a:t> Group </a:t>
            </a:r>
            <a:r>
              <a:rPr lang="hr-HR" sz="2000" b="1" dirty="0"/>
              <a:t>on</a:t>
            </a:r>
            <a:r>
              <a:rPr lang="en-US" sz="2000" b="1" dirty="0"/>
              <a:t> Social Dimension</a:t>
            </a:r>
            <a:r>
              <a:rPr lang="hr-HR" sz="2000" b="1" dirty="0"/>
              <a:t> 2021-2024</a:t>
            </a:r>
            <a:endParaRPr lang="en-US" sz="2000" b="1" dirty="0"/>
          </a:p>
          <a:p>
            <a:endParaRPr lang="en-US" sz="800" dirty="0"/>
          </a:p>
          <a:p>
            <a:r>
              <a:rPr lang="en-US" sz="2000" b="1" dirty="0"/>
              <a:t>Institute for the Development of Education </a:t>
            </a:r>
            <a:r>
              <a:rPr lang="en-US" sz="2000" dirty="0"/>
              <a:t>(IDE)</a:t>
            </a:r>
            <a:r>
              <a:rPr lang="hr-HR" sz="2000" dirty="0"/>
              <a:t>, </a:t>
            </a:r>
            <a:r>
              <a:rPr lang="hr-HR" sz="2000" dirty="0" err="1"/>
              <a:t>Executive</a:t>
            </a:r>
            <a:r>
              <a:rPr lang="hr-HR" sz="2000" dirty="0"/>
              <a:t> </a:t>
            </a:r>
            <a:r>
              <a:rPr lang="hr-HR" sz="2000" dirty="0" err="1"/>
              <a:t>Director</a:t>
            </a:r>
            <a:endParaRPr lang="en-US" sz="2000" dirty="0"/>
          </a:p>
          <a:p>
            <a:r>
              <a:rPr lang="en-US" dirty="0"/>
              <a:t>Zagreb, Croatia</a:t>
            </a:r>
          </a:p>
          <a:p>
            <a:endParaRPr lang="en-US" sz="1200" dirty="0"/>
          </a:p>
          <a:p>
            <a:pPr>
              <a:spcBef>
                <a:spcPts val="0"/>
              </a:spcBef>
            </a:pPr>
            <a:r>
              <a:rPr lang="hr-HR" sz="1600" dirty="0"/>
              <a:t>BFUG Working Group on Social Dimension 2021-2024, 1st on-line meeting, 8.7.2021.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3B2E6-7D90-43B5-B4BA-100D71D902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2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5203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Workplan for 2021: objectives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38400"/>
            <a:ext cx="11176000" cy="3886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Finalizing Workplan 2021-2022 at the 2nd meeting of the WG SD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accent6"/>
                </a:solidFill>
              </a:rPr>
              <a:t>Peer-learning activities </a:t>
            </a:r>
            <a:r>
              <a:rPr lang="hr-HR" dirty="0"/>
              <a:t>and examples of best practices on the implementation of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indicators and benchmarks for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a system of monitoring the implementation of the Principles</a:t>
            </a:r>
          </a:p>
          <a:p>
            <a:pPr marL="0" indent="0"/>
            <a:endParaRPr lang="hr-HR" dirty="0"/>
          </a:p>
          <a:p>
            <a:pPr marL="0" indent="0"/>
            <a:r>
              <a:rPr lang="hr-HR" sz="2400" b="1" dirty="0">
                <a:solidFill>
                  <a:schemeClr val="accent6"/>
                </a:solidFill>
              </a:rPr>
              <a:t>2nd on-line meeting in October 2021: Friday 8 October 2021</a:t>
            </a:r>
          </a:p>
          <a:p>
            <a:pPr marL="0" indent="0"/>
            <a:r>
              <a:rPr lang="hr-HR" sz="2400" b="1" dirty="0">
                <a:solidFill>
                  <a:schemeClr val="accent6"/>
                </a:solidFill>
              </a:rPr>
              <a:t>3rd on-line meeting in November 2021: Friday 19 November 2021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3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34012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Workplan for 2021: dates and objectives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223461"/>
            <a:ext cx="11176000" cy="4848457"/>
          </a:xfrm>
        </p:spPr>
        <p:txBody>
          <a:bodyPr/>
          <a:lstStyle/>
          <a:p>
            <a:pPr marL="0" indent="0"/>
            <a:r>
              <a:rPr lang="hr-HR" sz="2800" b="1" dirty="0">
                <a:solidFill>
                  <a:schemeClr val="accent6"/>
                </a:solidFill>
              </a:rPr>
              <a:t>2nd on-line meeting in October 2021: Friday 8 October 2021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1800" dirty="0"/>
              <a:t>before the BFUG Board meeting on 21 October 2021</a:t>
            </a:r>
          </a:p>
          <a:p>
            <a:pPr marL="0" indent="0"/>
            <a:endParaRPr lang="hr-HR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2200" dirty="0"/>
              <a:t>Finalizing Workplan 2021-2024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chemeClr val="accent6"/>
                </a:solidFill>
              </a:rPr>
              <a:t>Peer-learning activities </a:t>
            </a:r>
            <a:r>
              <a:rPr lang="hr-HR" sz="2200" dirty="0"/>
              <a:t>and examples of best practices on the implementation of the Principles: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Principle No.4 on reliable dana: New Eurostudent VII results and plans for the Eurostudent VIII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Principle No.8 on inclusive mobility: presentation of the ‘Inclusive Mobility EU Platform’ – toolbox, self-assesment tool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Other proposals?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2200" dirty="0"/>
              <a:t>Discussion on indicators and benchmarks for the Principles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4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3173548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Workplan for 2021: dates and objectives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883" y="2060576"/>
            <a:ext cx="11176000" cy="4848457"/>
          </a:xfrm>
        </p:spPr>
        <p:txBody>
          <a:bodyPr/>
          <a:lstStyle/>
          <a:p>
            <a:pPr marL="0" indent="0"/>
            <a:r>
              <a:rPr lang="hr-HR" sz="2800" b="1" dirty="0">
                <a:solidFill>
                  <a:schemeClr val="accent6"/>
                </a:solidFill>
              </a:rPr>
              <a:t>3rd on-line meeting in November 2021: Friday 19 November 2021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1800" dirty="0"/>
              <a:t>before the BFUG meeting on 1-2 December 2021</a:t>
            </a:r>
          </a:p>
          <a:p>
            <a:pPr marL="0" indent="0"/>
            <a:endParaRPr lang="hr-HR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2200" b="1" dirty="0">
                <a:solidFill>
                  <a:schemeClr val="accent6"/>
                </a:solidFill>
              </a:rPr>
              <a:t>Peer-learning activities </a:t>
            </a:r>
            <a:r>
              <a:rPr lang="hr-HR" sz="2200" dirty="0"/>
              <a:t>and examples of best practices on the implementation of the Principles: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1800" dirty="0"/>
              <a:t>Principle No.9 on community engagement: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1800" dirty="0"/>
              <a:t>TEFCE Toolbox for the Community Engagement in HE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1800" dirty="0"/>
              <a:t>Critical reflection of univerisites that implement the TEFCE Toolbox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r-HR" sz="1800" dirty="0"/>
              <a:t>Other stakeholders active in this field: Council of Europe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1800" dirty="0"/>
              <a:t>European Commission update on the </a:t>
            </a:r>
            <a:r>
              <a:rPr lang="en-US" sz="1800" dirty="0"/>
              <a:t>Higher Education Transformation Agenda (forthcoming)</a:t>
            </a:r>
            <a:endParaRPr lang="hr-HR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hr-HR" sz="1800" dirty="0"/>
              <a:t>Other proposals?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200" dirty="0"/>
              <a:t>Discussion on indicators and benchmarks for the Principles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5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59066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Workplan for 2022: objectives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38400"/>
            <a:ext cx="11176000" cy="3886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Finalizing Workplan 2022-2024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b="1" dirty="0">
                <a:solidFill>
                  <a:schemeClr val="accent6"/>
                </a:solidFill>
              </a:rPr>
              <a:t>Peer-learning activities </a:t>
            </a:r>
            <a:r>
              <a:rPr lang="hr-HR" dirty="0"/>
              <a:t>and examples of best practices on the implementation of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indicators and benchmarks for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Discussion on a system of monitoring the implementation of the Principles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6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1757813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0B63-3628-4C80-BDF5-BB9F295AF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320568"/>
            <a:ext cx="11176000" cy="688975"/>
          </a:xfrm>
        </p:spPr>
        <p:txBody>
          <a:bodyPr/>
          <a:lstStyle/>
          <a:p>
            <a:r>
              <a:rPr lang="hr-HR" b="1" dirty="0"/>
              <a:t>Workplan for 2022: dates and objectives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279-E990-4E54-A42C-27AF5AA6C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24229"/>
            <a:ext cx="11176000" cy="484845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200" b="1" dirty="0">
                <a:solidFill>
                  <a:schemeClr val="accent6"/>
                </a:solidFill>
              </a:rPr>
              <a:t>4th meeting in February 2022 </a:t>
            </a:r>
            <a:r>
              <a:rPr lang="hr-HR" sz="1800" b="1" dirty="0"/>
              <a:t>(date TBC in November 2021)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200" b="1" dirty="0">
                <a:solidFill>
                  <a:schemeClr val="accent6"/>
                </a:solidFill>
              </a:rPr>
              <a:t>5th meeting in April 2022 </a:t>
            </a:r>
            <a:r>
              <a:rPr lang="hr-HR" sz="1800" b="1" dirty="0"/>
              <a:t>(date TBC in November 2021)</a:t>
            </a:r>
            <a:endParaRPr lang="hr-HR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hr-HR" sz="2200" b="1" dirty="0">
                <a:solidFill>
                  <a:schemeClr val="accent6"/>
                </a:solidFill>
              </a:rPr>
              <a:t>6th meeting in June 2022 </a:t>
            </a:r>
            <a:r>
              <a:rPr lang="hr-HR" sz="1800" b="1" dirty="0"/>
              <a:t>(date TBC in November 2021)</a:t>
            </a:r>
            <a:endParaRPr lang="hr-HR" sz="2200" dirty="0"/>
          </a:p>
          <a:p>
            <a:pPr marL="0" indent="0"/>
            <a:endParaRPr lang="hr-H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hr-HR" sz="2000"/>
              <a:t>Finalizing Workplan 2022-2024</a:t>
            </a:r>
            <a:endParaRPr lang="hr-HR" sz="2000" b="1">
              <a:solidFill>
                <a:schemeClr val="accent6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accent6"/>
                </a:solidFill>
              </a:rPr>
              <a:t>Peer-learning activities </a:t>
            </a:r>
            <a:r>
              <a:rPr lang="hr-HR" sz="2000" dirty="0"/>
              <a:t>and examples of best practices on the implementation of the Principles: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 sz="2000" dirty="0"/>
              <a:t>Proposals?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Discussion on indicators and benchmarks for the Principles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000" dirty="0"/>
              <a:t>Discussion on a system of monitoring the implementation of the Principles</a:t>
            </a:r>
          </a:p>
          <a:p>
            <a:pPr marL="0" indent="0"/>
            <a:endParaRPr lang="hr-HR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1917B-1AF1-43C0-A05B-AB5AA5D8B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7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3332967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07357-1574-4EDC-9E01-A0454B40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Resources and methods of work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44FAF-92BF-4FAD-B5BC-EE0950209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883" y="2231851"/>
            <a:ext cx="11176000" cy="3886200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Web site for the WG on SD at the </a:t>
            </a:r>
            <a:r>
              <a:rPr lang="en-US" b="1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www.ehea.info</a:t>
            </a:r>
            <a:r>
              <a:rPr lang="en-US" b="1" dirty="0">
                <a:solidFill>
                  <a:schemeClr val="accent6"/>
                </a:solidFill>
              </a:rPr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Key documents related to the work of the WG SD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Documents related to the WG-meetings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Useful resources: literature, policy briefs, information on useful projects etc.</a:t>
            </a:r>
          </a:p>
          <a:p>
            <a:endParaRPr lang="en-US" sz="1000" b="1" dirty="0">
              <a:solidFill>
                <a:schemeClr val="accent6"/>
              </a:solidFill>
            </a:endParaRPr>
          </a:p>
          <a:p>
            <a:r>
              <a:rPr lang="en-US" b="1" dirty="0">
                <a:solidFill>
                  <a:schemeClr val="accent6"/>
                </a:solidFill>
              </a:rPr>
              <a:t>Methods of work: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Questionnaires for collecting ideas for the PLAs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Communication via the BFUG Secretariat </a:t>
            </a:r>
            <a:r>
              <a:rPr lang="en-US" dirty="0">
                <a:hlinkClick r:id="rId3"/>
              </a:rPr>
              <a:t>secretariat@ehea.info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Communication via </a:t>
            </a:r>
            <a:r>
              <a:rPr lang="hr-HR" dirty="0"/>
              <a:t>C</a:t>
            </a:r>
            <a:r>
              <a:rPr lang="en-US" dirty="0"/>
              <a:t>o-chairs: </a:t>
            </a:r>
            <a:r>
              <a:rPr lang="en-US" dirty="0">
                <a:hlinkClick r:id="rId4"/>
              </a:rPr>
              <a:t>nscukanec@iro.hr</a:t>
            </a:r>
            <a:r>
              <a:rPr lang="en-US" dirty="0"/>
              <a:t> and </a:t>
            </a:r>
            <a:r>
              <a:rPr lang="en-US" dirty="0">
                <a:hlinkClick r:id="rId5"/>
              </a:rPr>
              <a:t>martina.darmanin@esu-online.org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52B51-501E-4F11-BDDC-CD54321A6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8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2039804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FE9B4-7403-4CDB-84FE-1BE4045AC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3600" b="1" dirty="0"/>
              <a:t>Thank you for your attention!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5C1B0-0721-4B15-B341-56F0F596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0576"/>
            <a:ext cx="11176000" cy="4343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hr-HR" b="1" dirty="0">
                <a:solidFill>
                  <a:schemeClr val="accent6"/>
                </a:solidFill>
              </a:rPr>
              <a:t>Ninoslav Šćukanec Schmidt</a:t>
            </a:r>
          </a:p>
          <a:p>
            <a:pPr>
              <a:spcBef>
                <a:spcPts val="0"/>
              </a:spcBef>
            </a:pPr>
            <a:r>
              <a:rPr lang="hr-HR" sz="2200" dirty="0"/>
              <a:t>Co-Chair of the BFUG Working Group on Social Dimension 2018-2020</a:t>
            </a:r>
          </a:p>
          <a:p>
            <a:pPr>
              <a:spcBef>
                <a:spcPts val="0"/>
              </a:spcBef>
            </a:pPr>
            <a:r>
              <a:rPr lang="hr-HR" sz="2200" dirty="0"/>
              <a:t>Institute for the Development of Education (IDE)</a:t>
            </a:r>
          </a:p>
          <a:p>
            <a:pPr>
              <a:spcBef>
                <a:spcPts val="0"/>
              </a:spcBef>
            </a:pPr>
            <a:r>
              <a:rPr lang="hr-HR" sz="1600" dirty="0"/>
              <a:t>Zagreb, Croatia</a:t>
            </a:r>
            <a:endParaRPr lang="hr-HR" sz="1600" b="1" dirty="0"/>
          </a:p>
          <a:p>
            <a:pPr>
              <a:spcBef>
                <a:spcPts val="0"/>
              </a:spcBef>
            </a:pPr>
            <a:r>
              <a:rPr lang="hr-HR" sz="2000" dirty="0">
                <a:hlinkClick r:id="rId2"/>
              </a:rPr>
              <a:t>nscukanec@iro.hr</a:t>
            </a:r>
            <a:endParaRPr lang="hr-HR" sz="2000" dirty="0"/>
          </a:p>
          <a:p>
            <a:pPr>
              <a:spcBef>
                <a:spcPts val="0"/>
              </a:spcBef>
            </a:pPr>
            <a:r>
              <a:rPr lang="hr-HR" sz="2000" dirty="0">
                <a:hlinkClick r:id="rId3"/>
              </a:rPr>
              <a:t>www.iro.hr</a:t>
            </a:r>
            <a:r>
              <a:rPr lang="hr-HR" sz="2000" dirty="0"/>
              <a:t> </a:t>
            </a:r>
          </a:p>
          <a:p>
            <a:pPr>
              <a:spcBef>
                <a:spcPts val="0"/>
              </a:spcBef>
            </a:pPr>
            <a:endParaRPr lang="hr-HR" dirty="0"/>
          </a:p>
          <a:p>
            <a:pPr>
              <a:spcBef>
                <a:spcPts val="0"/>
              </a:spcBef>
            </a:pPr>
            <a:r>
              <a:rPr lang="hr-HR" b="1" dirty="0"/>
              <a:t>BFUG Working </a:t>
            </a:r>
            <a:r>
              <a:rPr lang="hr-HR" b="1"/>
              <a:t>Group on </a:t>
            </a:r>
            <a:r>
              <a:rPr lang="hr-HR" b="1" dirty="0"/>
              <a:t>Social Dimension: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hlinkClick r:id="rId4"/>
              </a:rPr>
              <a:t>http://www.ehea.info/page-Advisory-Group-1</a:t>
            </a:r>
            <a:r>
              <a:rPr lang="hr-HR" sz="2000" dirty="0"/>
              <a:t> </a:t>
            </a:r>
          </a:p>
          <a:p>
            <a:pPr>
              <a:spcBef>
                <a:spcPts val="0"/>
              </a:spcBef>
            </a:pPr>
            <a:endParaRPr lang="hr-HR" dirty="0"/>
          </a:p>
          <a:p>
            <a:pPr>
              <a:spcBef>
                <a:spcPts val="0"/>
              </a:spcBef>
            </a:pPr>
            <a:r>
              <a:rPr lang="hr-HR" b="1" dirty="0"/>
              <a:t>EHEA Ministerial Conference Rome 2020 </a:t>
            </a:r>
            <a:r>
              <a:rPr lang="hr-HR" dirty="0"/>
              <a:t>– 19 November 2020 (9-17h): </a:t>
            </a:r>
          </a:p>
          <a:p>
            <a:pPr>
              <a:spcBef>
                <a:spcPts val="0"/>
              </a:spcBef>
            </a:pPr>
            <a:r>
              <a:rPr lang="hr-HR" sz="2000" dirty="0">
                <a:hlinkClick r:id="rId5"/>
              </a:rPr>
              <a:t>http://www.ehea.info/index.php</a:t>
            </a:r>
            <a:r>
              <a:rPr lang="hr-HR" sz="2000" dirty="0"/>
              <a:t>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hlinkClick r:id="rId6"/>
              </a:rPr>
              <a:t>https://ehea2020rome.it/</a:t>
            </a:r>
            <a:r>
              <a:rPr lang="hr-HR" sz="2000" dirty="0"/>
              <a:t> 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92FCB-A7EC-4922-940D-9EB65269B8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E3CE7E8D-B5A5-4ACE-8861-0E3156E45FBA}" type="slidenum">
              <a:rPr lang="en-US" altLang="sr-Latn-RS" smtClean="0"/>
              <a:pPr algn="r"/>
              <a:t>9</a:t>
            </a:fld>
            <a:endParaRPr lang="en-US" altLang="sr-Latn-RS" sz="900" dirty="0"/>
          </a:p>
        </p:txBody>
      </p:sp>
    </p:spTree>
    <p:extLst>
      <p:ext uri="{BB962C8B-B14F-4D97-AF65-F5344CB8AC3E}">
        <p14:creationId xmlns:p14="http://schemas.microsoft.com/office/powerpoint/2010/main" val="7739936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617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1_Blank Presentation</vt:lpstr>
      <vt:lpstr>PowerPoint Presentation</vt:lpstr>
      <vt:lpstr>Workplan 2021-2024 with the timeline of key activities</vt:lpstr>
      <vt:lpstr>Workplan for 2021: objectives</vt:lpstr>
      <vt:lpstr>Workplan for 2021: dates and objectives</vt:lpstr>
      <vt:lpstr>Workplan for 2021: dates and objectives</vt:lpstr>
      <vt:lpstr>Workplan for 2022: objectives</vt:lpstr>
      <vt:lpstr>Workplan for 2022: dates and objectives</vt:lpstr>
      <vt:lpstr>Resources and methods of work</vt:lpstr>
      <vt:lpstr>Thank you for your attention!</vt:lpstr>
    </vt:vector>
  </TitlesOfParts>
  <Company>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 Kovačević</dc:creator>
  <cp:lastModifiedBy>Ninoslav Šćukanec Schmidt</cp:lastModifiedBy>
  <cp:revision>104</cp:revision>
  <dcterms:created xsi:type="dcterms:W3CDTF">2018-08-28T13:04:23Z</dcterms:created>
  <dcterms:modified xsi:type="dcterms:W3CDTF">2021-07-08T00:10:10Z</dcterms:modified>
</cp:coreProperties>
</file>