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7"/>
  </p:notesMasterIdLst>
  <p:handoutMasterIdLst>
    <p:handoutMasterId r:id="rId38"/>
  </p:handoutMasterIdLst>
  <p:sldIdLst>
    <p:sldId id="256" r:id="rId2"/>
    <p:sldId id="257" r:id="rId3"/>
    <p:sldId id="275" r:id="rId4"/>
    <p:sldId id="295" r:id="rId5"/>
    <p:sldId id="259" r:id="rId6"/>
    <p:sldId id="261" r:id="rId7"/>
    <p:sldId id="260" r:id="rId8"/>
    <p:sldId id="296" r:id="rId9"/>
    <p:sldId id="297" r:id="rId10"/>
    <p:sldId id="298" r:id="rId11"/>
    <p:sldId id="299" r:id="rId12"/>
    <p:sldId id="300" r:id="rId13"/>
    <p:sldId id="265" r:id="rId14"/>
    <p:sldId id="271" r:id="rId15"/>
    <p:sldId id="266" r:id="rId16"/>
    <p:sldId id="272" r:id="rId17"/>
    <p:sldId id="269" r:id="rId18"/>
    <p:sldId id="273" r:id="rId19"/>
    <p:sldId id="276" r:id="rId20"/>
    <p:sldId id="277" r:id="rId21"/>
    <p:sldId id="279" r:id="rId22"/>
    <p:sldId id="280" r:id="rId23"/>
    <p:sldId id="281" r:id="rId24"/>
    <p:sldId id="282" r:id="rId25"/>
    <p:sldId id="278" r:id="rId26"/>
    <p:sldId id="284" r:id="rId27"/>
    <p:sldId id="285" r:id="rId28"/>
    <p:sldId id="286" r:id="rId29"/>
    <p:sldId id="289" r:id="rId30"/>
    <p:sldId id="287" r:id="rId31"/>
    <p:sldId id="288" r:id="rId32"/>
    <p:sldId id="292" r:id="rId33"/>
    <p:sldId id="293" r:id="rId34"/>
    <p:sldId id="294" r:id="rId35"/>
    <p:sldId id="267" r:id="rId3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F88E8B-CE4C-4D8D-86A6-38CE9E6F035F}" type="doc">
      <dgm:prSet loTypeId="urn:microsoft.com/office/officeart/2005/8/layout/hProcess6" loCatId="process" qsTypeId="urn:microsoft.com/office/officeart/2005/8/quickstyle/3d2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88533C00-7595-4BC2-81F1-EE9FC8E075B4}">
      <dgm:prSet phldrT="[Text]"/>
      <dgm:spPr/>
      <dgm:t>
        <a:bodyPr/>
        <a:lstStyle/>
        <a:p>
          <a:r>
            <a:rPr lang="hr-HR" dirty="0"/>
            <a:t>2001 Prague Communiqué</a:t>
          </a:r>
          <a:endParaRPr lang="en-US" dirty="0"/>
        </a:p>
      </dgm:t>
    </dgm:pt>
    <dgm:pt modelId="{A90D56C5-B80E-4B96-8E67-84314046EB0B}" type="parTrans" cxnId="{450B7E6D-255C-4FB7-81E0-00582FB77017}">
      <dgm:prSet/>
      <dgm:spPr/>
      <dgm:t>
        <a:bodyPr/>
        <a:lstStyle/>
        <a:p>
          <a:endParaRPr lang="en-US"/>
        </a:p>
      </dgm:t>
    </dgm:pt>
    <dgm:pt modelId="{89CC383F-1571-4BDF-B7AC-59ABC461ADCC}" type="sibTrans" cxnId="{450B7E6D-255C-4FB7-81E0-00582FB77017}">
      <dgm:prSet/>
      <dgm:spPr/>
      <dgm:t>
        <a:bodyPr/>
        <a:lstStyle/>
        <a:p>
          <a:endParaRPr lang="en-US"/>
        </a:p>
      </dgm:t>
    </dgm:pt>
    <dgm:pt modelId="{FBC6C27B-1B48-4285-99BA-FA543F2426A8}">
      <dgm:prSet phldrT="[Text]" custT="1"/>
      <dgm:spPr/>
      <dgm:t>
        <a:bodyPr/>
        <a:lstStyle/>
        <a:p>
          <a:r>
            <a:rPr lang="en-US" sz="1400" noProof="0" dirty="0"/>
            <a:t>Inclusion of underrepresented students</a:t>
          </a:r>
        </a:p>
      </dgm:t>
    </dgm:pt>
    <dgm:pt modelId="{35022DC6-4A0E-420D-B9A6-459EF48A8E01}" type="parTrans" cxnId="{D827C2D8-8F27-4F0E-A038-74D80FB79D91}">
      <dgm:prSet/>
      <dgm:spPr/>
      <dgm:t>
        <a:bodyPr/>
        <a:lstStyle/>
        <a:p>
          <a:endParaRPr lang="en-US"/>
        </a:p>
      </dgm:t>
    </dgm:pt>
    <dgm:pt modelId="{2EA6A57B-518F-4BDC-87BC-7477DFACC428}" type="sibTrans" cxnId="{D827C2D8-8F27-4F0E-A038-74D80FB79D91}">
      <dgm:prSet/>
      <dgm:spPr/>
      <dgm:t>
        <a:bodyPr/>
        <a:lstStyle/>
        <a:p>
          <a:endParaRPr lang="en-US"/>
        </a:p>
      </dgm:t>
    </dgm:pt>
    <dgm:pt modelId="{EEE0BC7B-0C33-49E3-BAA5-6D5668B33D7F}">
      <dgm:prSet phldrT="[Text]"/>
      <dgm:spPr/>
      <dgm:t>
        <a:bodyPr/>
        <a:lstStyle/>
        <a:p>
          <a:r>
            <a:rPr lang="hr-HR" dirty="0"/>
            <a:t>2003 Berlin Communiqué</a:t>
          </a:r>
          <a:endParaRPr lang="en-US" dirty="0"/>
        </a:p>
      </dgm:t>
    </dgm:pt>
    <dgm:pt modelId="{3B2E1921-EBE8-4B26-BB56-2E2823BAA104}" type="parTrans" cxnId="{9325B944-A0A2-4297-9378-829ED4DC8567}">
      <dgm:prSet/>
      <dgm:spPr/>
      <dgm:t>
        <a:bodyPr/>
        <a:lstStyle/>
        <a:p>
          <a:endParaRPr lang="en-US"/>
        </a:p>
      </dgm:t>
    </dgm:pt>
    <dgm:pt modelId="{CF1B4E05-8631-467D-B06B-316687EF8DFA}" type="sibTrans" cxnId="{9325B944-A0A2-4297-9378-829ED4DC8567}">
      <dgm:prSet/>
      <dgm:spPr/>
      <dgm:t>
        <a:bodyPr/>
        <a:lstStyle/>
        <a:p>
          <a:endParaRPr lang="en-US"/>
        </a:p>
      </dgm:t>
    </dgm:pt>
    <dgm:pt modelId="{367BB6E4-2FB1-4F43-A180-9D5EF7EA8909}">
      <dgm:prSet phldrT="[Text]" custT="1"/>
      <dgm:spPr/>
      <dgm:t>
        <a:bodyPr/>
        <a:lstStyle/>
        <a:p>
          <a:r>
            <a:rPr lang="hr-HR" sz="1800" dirty="0"/>
            <a:t>Widening access</a:t>
          </a:r>
          <a:endParaRPr lang="en-US" sz="1800" dirty="0"/>
        </a:p>
      </dgm:t>
    </dgm:pt>
    <dgm:pt modelId="{37DA39BA-32C4-492E-92F1-70AF1CAE903C}" type="parTrans" cxnId="{146AF1E9-4F08-41C0-B661-E1730DAE0023}">
      <dgm:prSet/>
      <dgm:spPr/>
      <dgm:t>
        <a:bodyPr/>
        <a:lstStyle/>
        <a:p>
          <a:endParaRPr lang="en-US"/>
        </a:p>
      </dgm:t>
    </dgm:pt>
    <dgm:pt modelId="{A3193921-28A4-4D37-A75C-E07CABF3CC31}" type="sibTrans" cxnId="{146AF1E9-4F08-41C0-B661-E1730DAE0023}">
      <dgm:prSet/>
      <dgm:spPr/>
      <dgm:t>
        <a:bodyPr/>
        <a:lstStyle/>
        <a:p>
          <a:endParaRPr lang="en-US"/>
        </a:p>
      </dgm:t>
    </dgm:pt>
    <dgm:pt modelId="{4AE47372-9D42-4742-88A8-012E1E0832AF}">
      <dgm:prSet phldrT="[Text]"/>
      <dgm:spPr/>
      <dgm:t>
        <a:bodyPr/>
        <a:lstStyle/>
        <a:p>
          <a:r>
            <a:rPr lang="hr-HR" dirty="0"/>
            <a:t>2005 Bergen Communiqué</a:t>
          </a:r>
          <a:endParaRPr lang="en-US" dirty="0"/>
        </a:p>
      </dgm:t>
    </dgm:pt>
    <dgm:pt modelId="{E36BEB88-BCC0-4C7F-A40E-F49095323D81}" type="parTrans" cxnId="{C4CE880A-272B-4806-9E74-06F815CE6290}">
      <dgm:prSet/>
      <dgm:spPr/>
      <dgm:t>
        <a:bodyPr/>
        <a:lstStyle/>
        <a:p>
          <a:endParaRPr lang="en-US"/>
        </a:p>
      </dgm:t>
    </dgm:pt>
    <dgm:pt modelId="{11EF8EEC-B943-4105-BBEE-D6EF7D566AF3}" type="sibTrans" cxnId="{C4CE880A-272B-4806-9E74-06F815CE6290}">
      <dgm:prSet/>
      <dgm:spPr/>
      <dgm:t>
        <a:bodyPr/>
        <a:lstStyle/>
        <a:p>
          <a:endParaRPr lang="en-US"/>
        </a:p>
      </dgm:t>
    </dgm:pt>
    <dgm:pt modelId="{815C203F-9234-4D0D-8684-DBEDB3B08408}">
      <dgm:prSet phldrT="[Text]" custT="1"/>
      <dgm:spPr/>
      <dgm:t>
        <a:bodyPr/>
        <a:lstStyle/>
        <a:p>
          <a:r>
            <a:rPr lang="hr-HR" sz="1800" dirty="0"/>
            <a:t>Equitable access</a:t>
          </a:r>
          <a:endParaRPr lang="en-US" sz="1800" dirty="0"/>
        </a:p>
      </dgm:t>
    </dgm:pt>
    <dgm:pt modelId="{01C1BFF2-EBED-4E0C-9361-5FD864DD2C5A}" type="parTrans" cxnId="{91F46CF8-70C0-41A1-90DA-B61ED65CB3DB}">
      <dgm:prSet/>
      <dgm:spPr/>
      <dgm:t>
        <a:bodyPr/>
        <a:lstStyle/>
        <a:p>
          <a:endParaRPr lang="en-US"/>
        </a:p>
      </dgm:t>
    </dgm:pt>
    <dgm:pt modelId="{A4BD3484-DCA2-4F67-8098-AA319DD977D5}" type="sibTrans" cxnId="{91F46CF8-70C0-41A1-90DA-B61ED65CB3DB}">
      <dgm:prSet/>
      <dgm:spPr/>
      <dgm:t>
        <a:bodyPr/>
        <a:lstStyle/>
        <a:p>
          <a:endParaRPr lang="en-US"/>
        </a:p>
      </dgm:t>
    </dgm:pt>
    <dgm:pt modelId="{5602C051-0CEE-45F8-964D-0016AE611B53}" type="pres">
      <dgm:prSet presAssocID="{9AF88E8B-CE4C-4D8D-86A6-38CE9E6F035F}" presName="theList" presStyleCnt="0">
        <dgm:presLayoutVars>
          <dgm:dir/>
          <dgm:animLvl val="lvl"/>
          <dgm:resizeHandles val="exact"/>
        </dgm:presLayoutVars>
      </dgm:prSet>
      <dgm:spPr/>
    </dgm:pt>
    <dgm:pt modelId="{C4E8FE7C-B19E-4CAE-8CC2-5EFC7D92501C}" type="pres">
      <dgm:prSet presAssocID="{88533C00-7595-4BC2-81F1-EE9FC8E075B4}" presName="compNode" presStyleCnt="0"/>
      <dgm:spPr/>
    </dgm:pt>
    <dgm:pt modelId="{0E4D67C1-76BC-4059-BF0B-0E120AAB888B}" type="pres">
      <dgm:prSet presAssocID="{88533C00-7595-4BC2-81F1-EE9FC8E075B4}" presName="noGeometry" presStyleCnt="0"/>
      <dgm:spPr/>
    </dgm:pt>
    <dgm:pt modelId="{2E5543C0-6060-4FDC-B2E7-EFCD9EB574A2}" type="pres">
      <dgm:prSet presAssocID="{88533C00-7595-4BC2-81F1-EE9FC8E075B4}" presName="childTextVisible" presStyleLbl="bgAccFollowNode1" presStyleIdx="0" presStyleCnt="3" custScaleX="112773" custLinFactNeighborX="-1464" custLinFactNeighborY="-1060">
        <dgm:presLayoutVars>
          <dgm:bulletEnabled val="1"/>
        </dgm:presLayoutVars>
      </dgm:prSet>
      <dgm:spPr/>
    </dgm:pt>
    <dgm:pt modelId="{C801020B-C0A8-4E20-BA0E-E7BEB1079D6F}" type="pres">
      <dgm:prSet presAssocID="{88533C00-7595-4BC2-81F1-EE9FC8E075B4}" presName="childTextHidden" presStyleLbl="bgAccFollowNode1" presStyleIdx="0" presStyleCnt="3"/>
      <dgm:spPr/>
    </dgm:pt>
    <dgm:pt modelId="{F4140279-C1E2-4F38-A5D5-A07A4C3725CF}" type="pres">
      <dgm:prSet presAssocID="{88533C00-7595-4BC2-81F1-EE9FC8E075B4}" presName="parentText" presStyleLbl="node1" presStyleIdx="0" presStyleCnt="3" custLinFactNeighborX="-13665" custLinFactNeighborY="-569">
        <dgm:presLayoutVars>
          <dgm:chMax val="1"/>
          <dgm:bulletEnabled val="1"/>
        </dgm:presLayoutVars>
      </dgm:prSet>
      <dgm:spPr/>
    </dgm:pt>
    <dgm:pt modelId="{A816923A-99FF-4E3E-8516-C4EC5AAA5068}" type="pres">
      <dgm:prSet presAssocID="{88533C00-7595-4BC2-81F1-EE9FC8E075B4}" presName="aSpace" presStyleCnt="0"/>
      <dgm:spPr/>
    </dgm:pt>
    <dgm:pt modelId="{F9374BB0-4088-4926-8958-5CC3A584BA7E}" type="pres">
      <dgm:prSet presAssocID="{EEE0BC7B-0C33-49E3-BAA5-6D5668B33D7F}" presName="compNode" presStyleCnt="0"/>
      <dgm:spPr/>
    </dgm:pt>
    <dgm:pt modelId="{D8C3D91E-9C00-4DA1-80BF-D054DA6B5B2D}" type="pres">
      <dgm:prSet presAssocID="{EEE0BC7B-0C33-49E3-BAA5-6D5668B33D7F}" presName="noGeometry" presStyleCnt="0"/>
      <dgm:spPr/>
    </dgm:pt>
    <dgm:pt modelId="{45DD4ACD-FBD8-4EA3-85D3-F92062B183AD}" type="pres">
      <dgm:prSet presAssocID="{EEE0BC7B-0C33-49E3-BAA5-6D5668B33D7F}" presName="childTextVisible" presStyleLbl="bgAccFollowNode1" presStyleIdx="1" presStyleCnt="3">
        <dgm:presLayoutVars>
          <dgm:bulletEnabled val="1"/>
        </dgm:presLayoutVars>
      </dgm:prSet>
      <dgm:spPr/>
    </dgm:pt>
    <dgm:pt modelId="{4A753319-6FD9-4B16-A9E3-16D31D943FF0}" type="pres">
      <dgm:prSet presAssocID="{EEE0BC7B-0C33-49E3-BAA5-6D5668B33D7F}" presName="childTextHidden" presStyleLbl="bgAccFollowNode1" presStyleIdx="1" presStyleCnt="3"/>
      <dgm:spPr/>
    </dgm:pt>
    <dgm:pt modelId="{B9891FC5-0024-4BE6-A9A3-68C03488C833}" type="pres">
      <dgm:prSet presAssocID="{EEE0BC7B-0C33-49E3-BAA5-6D5668B33D7F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F3A88637-0DB4-43A2-B2B0-AA993C3C3C3E}" type="pres">
      <dgm:prSet presAssocID="{EEE0BC7B-0C33-49E3-BAA5-6D5668B33D7F}" presName="aSpace" presStyleCnt="0"/>
      <dgm:spPr/>
    </dgm:pt>
    <dgm:pt modelId="{9BFEE0BF-4ABB-425E-AF5D-9A9A9347C7DA}" type="pres">
      <dgm:prSet presAssocID="{4AE47372-9D42-4742-88A8-012E1E0832AF}" presName="compNode" presStyleCnt="0"/>
      <dgm:spPr/>
    </dgm:pt>
    <dgm:pt modelId="{7121A0DB-F352-47F0-A70E-FD78060F4163}" type="pres">
      <dgm:prSet presAssocID="{4AE47372-9D42-4742-88A8-012E1E0832AF}" presName="noGeometry" presStyleCnt="0"/>
      <dgm:spPr/>
    </dgm:pt>
    <dgm:pt modelId="{52FBEA78-C0CF-4EFC-B729-79280695839C}" type="pres">
      <dgm:prSet presAssocID="{4AE47372-9D42-4742-88A8-012E1E0832AF}" presName="childTextVisible" presStyleLbl="bgAccFollowNode1" presStyleIdx="2" presStyleCnt="3">
        <dgm:presLayoutVars>
          <dgm:bulletEnabled val="1"/>
        </dgm:presLayoutVars>
      </dgm:prSet>
      <dgm:spPr/>
    </dgm:pt>
    <dgm:pt modelId="{5BC54EFE-C4D4-42EB-91CC-F1EB445EFB5D}" type="pres">
      <dgm:prSet presAssocID="{4AE47372-9D42-4742-88A8-012E1E0832AF}" presName="childTextHidden" presStyleLbl="bgAccFollowNode1" presStyleIdx="2" presStyleCnt="3"/>
      <dgm:spPr/>
    </dgm:pt>
    <dgm:pt modelId="{494709C4-A8D0-4008-8513-28FDFE037E23}" type="pres">
      <dgm:prSet presAssocID="{4AE47372-9D42-4742-88A8-012E1E0832AF}" presName="parentText" presStyleLbl="node1" presStyleIdx="2" presStyleCnt="3">
        <dgm:presLayoutVars>
          <dgm:chMax val="1"/>
          <dgm:bulletEnabled val="1"/>
        </dgm:presLayoutVars>
      </dgm:prSet>
      <dgm:spPr/>
    </dgm:pt>
  </dgm:ptLst>
  <dgm:cxnLst>
    <dgm:cxn modelId="{C4CE880A-272B-4806-9E74-06F815CE6290}" srcId="{9AF88E8B-CE4C-4D8D-86A6-38CE9E6F035F}" destId="{4AE47372-9D42-4742-88A8-012E1E0832AF}" srcOrd="2" destOrd="0" parTransId="{E36BEB88-BCC0-4C7F-A40E-F49095323D81}" sibTransId="{11EF8EEC-B943-4105-BBEE-D6EF7D566AF3}"/>
    <dgm:cxn modelId="{BA2DFA26-5352-4E76-A68B-6A204B5235B9}" type="presOf" srcId="{88533C00-7595-4BC2-81F1-EE9FC8E075B4}" destId="{F4140279-C1E2-4F38-A5D5-A07A4C3725CF}" srcOrd="0" destOrd="0" presId="urn:microsoft.com/office/officeart/2005/8/layout/hProcess6"/>
    <dgm:cxn modelId="{AE837433-CAE3-4FD1-8E94-C1209EB1907F}" type="presOf" srcId="{FBC6C27B-1B48-4285-99BA-FA543F2426A8}" destId="{C801020B-C0A8-4E20-BA0E-E7BEB1079D6F}" srcOrd="1" destOrd="0" presId="urn:microsoft.com/office/officeart/2005/8/layout/hProcess6"/>
    <dgm:cxn modelId="{9325B944-A0A2-4297-9378-829ED4DC8567}" srcId="{9AF88E8B-CE4C-4D8D-86A6-38CE9E6F035F}" destId="{EEE0BC7B-0C33-49E3-BAA5-6D5668B33D7F}" srcOrd="1" destOrd="0" parTransId="{3B2E1921-EBE8-4B26-BB56-2E2823BAA104}" sibTransId="{CF1B4E05-8631-467D-B06B-316687EF8DFA}"/>
    <dgm:cxn modelId="{6563B446-D0C4-4D3D-87E5-72C96AD43D2D}" type="presOf" srcId="{815C203F-9234-4D0D-8684-DBEDB3B08408}" destId="{5BC54EFE-C4D4-42EB-91CC-F1EB445EFB5D}" srcOrd="1" destOrd="0" presId="urn:microsoft.com/office/officeart/2005/8/layout/hProcess6"/>
    <dgm:cxn modelId="{B4780247-B4F2-4FCB-B3CC-A60DE370EE06}" type="presOf" srcId="{4AE47372-9D42-4742-88A8-012E1E0832AF}" destId="{494709C4-A8D0-4008-8513-28FDFE037E23}" srcOrd="0" destOrd="0" presId="urn:microsoft.com/office/officeart/2005/8/layout/hProcess6"/>
    <dgm:cxn modelId="{D1C33E68-55F8-421E-B3E1-F00A5C60113D}" type="presOf" srcId="{FBC6C27B-1B48-4285-99BA-FA543F2426A8}" destId="{2E5543C0-6060-4FDC-B2E7-EFCD9EB574A2}" srcOrd="0" destOrd="0" presId="urn:microsoft.com/office/officeart/2005/8/layout/hProcess6"/>
    <dgm:cxn modelId="{FF116368-A446-473F-B679-F6EE6A85B369}" type="presOf" srcId="{367BB6E4-2FB1-4F43-A180-9D5EF7EA8909}" destId="{4A753319-6FD9-4B16-A9E3-16D31D943FF0}" srcOrd="1" destOrd="0" presId="urn:microsoft.com/office/officeart/2005/8/layout/hProcess6"/>
    <dgm:cxn modelId="{450B7E6D-255C-4FB7-81E0-00582FB77017}" srcId="{9AF88E8B-CE4C-4D8D-86A6-38CE9E6F035F}" destId="{88533C00-7595-4BC2-81F1-EE9FC8E075B4}" srcOrd="0" destOrd="0" parTransId="{A90D56C5-B80E-4B96-8E67-84314046EB0B}" sibTransId="{89CC383F-1571-4BDF-B7AC-59ABC461ADCC}"/>
    <dgm:cxn modelId="{30151B8F-62A5-45D8-86F7-C446EAA675A7}" type="presOf" srcId="{EEE0BC7B-0C33-49E3-BAA5-6D5668B33D7F}" destId="{B9891FC5-0024-4BE6-A9A3-68C03488C833}" srcOrd="0" destOrd="0" presId="urn:microsoft.com/office/officeart/2005/8/layout/hProcess6"/>
    <dgm:cxn modelId="{58CEBAA3-7498-40CC-8809-6A81F9B25817}" type="presOf" srcId="{815C203F-9234-4D0D-8684-DBEDB3B08408}" destId="{52FBEA78-C0CF-4EFC-B729-79280695839C}" srcOrd="0" destOrd="0" presId="urn:microsoft.com/office/officeart/2005/8/layout/hProcess6"/>
    <dgm:cxn modelId="{097754B4-66A6-481A-A472-D43BB8C91CD9}" type="presOf" srcId="{9AF88E8B-CE4C-4D8D-86A6-38CE9E6F035F}" destId="{5602C051-0CEE-45F8-964D-0016AE611B53}" srcOrd="0" destOrd="0" presId="urn:microsoft.com/office/officeart/2005/8/layout/hProcess6"/>
    <dgm:cxn modelId="{D827C2D8-8F27-4F0E-A038-74D80FB79D91}" srcId="{88533C00-7595-4BC2-81F1-EE9FC8E075B4}" destId="{FBC6C27B-1B48-4285-99BA-FA543F2426A8}" srcOrd="0" destOrd="0" parTransId="{35022DC6-4A0E-420D-B9A6-459EF48A8E01}" sibTransId="{2EA6A57B-518F-4BDC-87BC-7477DFACC428}"/>
    <dgm:cxn modelId="{65BBFFD9-2039-46AE-8888-E222CEE33884}" type="presOf" srcId="{367BB6E4-2FB1-4F43-A180-9D5EF7EA8909}" destId="{45DD4ACD-FBD8-4EA3-85D3-F92062B183AD}" srcOrd="0" destOrd="0" presId="urn:microsoft.com/office/officeart/2005/8/layout/hProcess6"/>
    <dgm:cxn modelId="{146AF1E9-4F08-41C0-B661-E1730DAE0023}" srcId="{EEE0BC7B-0C33-49E3-BAA5-6D5668B33D7F}" destId="{367BB6E4-2FB1-4F43-A180-9D5EF7EA8909}" srcOrd="0" destOrd="0" parTransId="{37DA39BA-32C4-492E-92F1-70AF1CAE903C}" sibTransId="{A3193921-28A4-4D37-A75C-E07CABF3CC31}"/>
    <dgm:cxn modelId="{91F46CF8-70C0-41A1-90DA-B61ED65CB3DB}" srcId="{4AE47372-9D42-4742-88A8-012E1E0832AF}" destId="{815C203F-9234-4D0D-8684-DBEDB3B08408}" srcOrd="0" destOrd="0" parTransId="{01C1BFF2-EBED-4E0C-9361-5FD864DD2C5A}" sibTransId="{A4BD3484-DCA2-4F67-8098-AA319DD977D5}"/>
    <dgm:cxn modelId="{16F3C79E-3CDE-4EC7-B905-741BEFE10E72}" type="presParOf" srcId="{5602C051-0CEE-45F8-964D-0016AE611B53}" destId="{C4E8FE7C-B19E-4CAE-8CC2-5EFC7D92501C}" srcOrd="0" destOrd="0" presId="urn:microsoft.com/office/officeart/2005/8/layout/hProcess6"/>
    <dgm:cxn modelId="{1048D83F-FCE5-4143-AFFC-D585A9A90D2C}" type="presParOf" srcId="{C4E8FE7C-B19E-4CAE-8CC2-5EFC7D92501C}" destId="{0E4D67C1-76BC-4059-BF0B-0E120AAB888B}" srcOrd="0" destOrd="0" presId="urn:microsoft.com/office/officeart/2005/8/layout/hProcess6"/>
    <dgm:cxn modelId="{313869CF-4C5D-4061-9A1B-D2BAB0365993}" type="presParOf" srcId="{C4E8FE7C-B19E-4CAE-8CC2-5EFC7D92501C}" destId="{2E5543C0-6060-4FDC-B2E7-EFCD9EB574A2}" srcOrd="1" destOrd="0" presId="urn:microsoft.com/office/officeart/2005/8/layout/hProcess6"/>
    <dgm:cxn modelId="{1AA820C0-B71B-4202-9F40-0850E43B6DF7}" type="presParOf" srcId="{C4E8FE7C-B19E-4CAE-8CC2-5EFC7D92501C}" destId="{C801020B-C0A8-4E20-BA0E-E7BEB1079D6F}" srcOrd="2" destOrd="0" presId="urn:microsoft.com/office/officeart/2005/8/layout/hProcess6"/>
    <dgm:cxn modelId="{DB27C310-93ED-4475-AE09-A213B7A6B926}" type="presParOf" srcId="{C4E8FE7C-B19E-4CAE-8CC2-5EFC7D92501C}" destId="{F4140279-C1E2-4F38-A5D5-A07A4C3725CF}" srcOrd="3" destOrd="0" presId="urn:microsoft.com/office/officeart/2005/8/layout/hProcess6"/>
    <dgm:cxn modelId="{20825A4F-E453-4001-B8CC-962DCADAB9DF}" type="presParOf" srcId="{5602C051-0CEE-45F8-964D-0016AE611B53}" destId="{A816923A-99FF-4E3E-8516-C4EC5AAA5068}" srcOrd="1" destOrd="0" presId="urn:microsoft.com/office/officeart/2005/8/layout/hProcess6"/>
    <dgm:cxn modelId="{2B138727-1F9A-4AD5-8CD3-E38668FDC4B9}" type="presParOf" srcId="{5602C051-0CEE-45F8-964D-0016AE611B53}" destId="{F9374BB0-4088-4926-8958-5CC3A584BA7E}" srcOrd="2" destOrd="0" presId="urn:microsoft.com/office/officeart/2005/8/layout/hProcess6"/>
    <dgm:cxn modelId="{D23F1B0B-1006-422B-87AD-9E2C0EC10FDA}" type="presParOf" srcId="{F9374BB0-4088-4926-8958-5CC3A584BA7E}" destId="{D8C3D91E-9C00-4DA1-80BF-D054DA6B5B2D}" srcOrd="0" destOrd="0" presId="urn:microsoft.com/office/officeart/2005/8/layout/hProcess6"/>
    <dgm:cxn modelId="{78C0BA1A-3C72-47A4-A803-498FA172C82F}" type="presParOf" srcId="{F9374BB0-4088-4926-8958-5CC3A584BA7E}" destId="{45DD4ACD-FBD8-4EA3-85D3-F92062B183AD}" srcOrd="1" destOrd="0" presId="urn:microsoft.com/office/officeart/2005/8/layout/hProcess6"/>
    <dgm:cxn modelId="{9C3EB98B-A9DA-465D-B599-9B93550F10D7}" type="presParOf" srcId="{F9374BB0-4088-4926-8958-5CC3A584BA7E}" destId="{4A753319-6FD9-4B16-A9E3-16D31D943FF0}" srcOrd="2" destOrd="0" presId="urn:microsoft.com/office/officeart/2005/8/layout/hProcess6"/>
    <dgm:cxn modelId="{68615663-7FF2-464C-A93A-25D5B22D3492}" type="presParOf" srcId="{F9374BB0-4088-4926-8958-5CC3A584BA7E}" destId="{B9891FC5-0024-4BE6-A9A3-68C03488C833}" srcOrd="3" destOrd="0" presId="urn:microsoft.com/office/officeart/2005/8/layout/hProcess6"/>
    <dgm:cxn modelId="{A4369B94-E01C-4623-875F-117F5DC0DBCE}" type="presParOf" srcId="{5602C051-0CEE-45F8-964D-0016AE611B53}" destId="{F3A88637-0DB4-43A2-B2B0-AA993C3C3C3E}" srcOrd="3" destOrd="0" presId="urn:microsoft.com/office/officeart/2005/8/layout/hProcess6"/>
    <dgm:cxn modelId="{8625A16A-08E6-4271-B39A-D53E659BD5A5}" type="presParOf" srcId="{5602C051-0CEE-45F8-964D-0016AE611B53}" destId="{9BFEE0BF-4ABB-425E-AF5D-9A9A9347C7DA}" srcOrd="4" destOrd="0" presId="urn:microsoft.com/office/officeart/2005/8/layout/hProcess6"/>
    <dgm:cxn modelId="{0770A1A7-2647-41C3-BD6B-B8DE46AFF854}" type="presParOf" srcId="{9BFEE0BF-4ABB-425E-AF5D-9A9A9347C7DA}" destId="{7121A0DB-F352-47F0-A70E-FD78060F4163}" srcOrd="0" destOrd="0" presId="urn:microsoft.com/office/officeart/2005/8/layout/hProcess6"/>
    <dgm:cxn modelId="{17FF383F-F941-4199-B5F6-F21E92C3F789}" type="presParOf" srcId="{9BFEE0BF-4ABB-425E-AF5D-9A9A9347C7DA}" destId="{52FBEA78-C0CF-4EFC-B729-79280695839C}" srcOrd="1" destOrd="0" presId="urn:microsoft.com/office/officeart/2005/8/layout/hProcess6"/>
    <dgm:cxn modelId="{7B18176C-47C5-4CF0-8491-6AF818615BFB}" type="presParOf" srcId="{9BFEE0BF-4ABB-425E-AF5D-9A9A9347C7DA}" destId="{5BC54EFE-C4D4-42EB-91CC-F1EB445EFB5D}" srcOrd="2" destOrd="0" presId="urn:microsoft.com/office/officeart/2005/8/layout/hProcess6"/>
    <dgm:cxn modelId="{EC6FD532-46A1-4685-9702-8708B2DE8D2B}" type="presParOf" srcId="{9BFEE0BF-4ABB-425E-AF5D-9A9A9347C7DA}" destId="{494709C4-A8D0-4008-8513-28FDFE037E23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AF88E8B-CE4C-4D8D-86A6-38CE9E6F035F}" type="doc">
      <dgm:prSet loTypeId="urn:microsoft.com/office/officeart/2005/8/layout/hProcess6" loCatId="process" qsTypeId="urn:microsoft.com/office/officeart/2005/8/quickstyle/3d2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88533C00-7595-4BC2-81F1-EE9FC8E075B4}">
      <dgm:prSet phldrT="[Text]"/>
      <dgm:spPr/>
      <dgm:t>
        <a:bodyPr/>
        <a:lstStyle/>
        <a:p>
          <a:r>
            <a:rPr lang="hr-HR" dirty="0"/>
            <a:t>2009 Leuven Communiqué</a:t>
          </a:r>
          <a:endParaRPr lang="en-US" dirty="0"/>
        </a:p>
      </dgm:t>
    </dgm:pt>
    <dgm:pt modelId="{A90D56C5-B80E-4B96-8E67-84314046EB0B}" type="parTrans" cxnId="{450B7E6D-255C-4FB7-81E0-00582FB77017}">
      <dgm:prSet/>
      <dgm:spPr/>
      <dgm:t>
        <a:bodyPr/>
        <a:lstStyle/>
        <a:p>
          <a:endParaRPr lang="en-US"/>
        </a:p>
      </dgm:t>
    </dgm:pt>
    <dgm:pt modelId="{89CC383F-1571-4BDF-B7AC-59ABC461ADCC}" type="sibTrans" cxnId="{450B7E6D-255C-4FB7-81E0-00582FB77017}">
      <dgm:prSet/>
      <dgm:spPr/>
      <dgm:t>
        <a:bodyPr/>
        <a:lstStyle/>
        <a:p>
          <a:endParaRPr lang="en-US"/>
        </a:p>
      </dgm:t>
    </dgm:pt>
    <dgm:pt modelId="{FBC6C27B-1B48-4285-99BA-FA543F2426A8}">
      <dgm:prSet phldrT="[Text]" custT="1"/>
      <dgm:spPr/>
      <dgm:t>
        <a:bodyPr/>
        <a:lstStyle/>
        <a:p>
          <a:r>
            <a:rPr lang="hr-HR" sz="1800" dirty="0"/>
            <a:t>Widening participation</a:t>
          </a:r>
          <a:endParaRPr lang="en-US" sz="1800" dirty="0"/>
        </a:p>
      </dgm:t>
    </dgm:pt>
    <dgm:pt modelId="{35022DC6-4A0E-420D-B9A6-459EF48A8E01}" type="parTrans" cxnId="{D827C2D8-8F27-4F0E-A038-74D80FB79D91}">
      <dgm:prSet/>
      <dgm:spPr/>
      <dgm:t>
        <a:bodyPr/>
        <a:lstStyle/>
        <a:p>
          <a:endParaRPr lang="en-US"/>
        </a:p>
      </dgm:t>
    </dgm:pt>
    <dgm:pt modelId="{2EA6A57B-518F-4BDC-87BC-7477DFACC428}" type="sibTrans" cxnId="{D827C2D8-8F27-4F0E-A038-74D80FB79D91}">
      <dgm:prSet/>
      <dgm:spPr/>
      <dgm:t>
        <a:bodyPr/>
        <a:lstStyle/>
        <a:p>
          <a:endParaRPr lang="en-US"/>
        </a:p>
      </dgm:t>
    </dgm:pt>
    <dgm:pt modelId="{EEE0BC7B-0C33-49E3-BAA5-6D5668B33D7F}">
      <dgm:prSet phldrT="[Text]"/>
      <dgm:spPr/>
      <dgm:t>
        <a:bodyPr/>
        <a:lstStyle/>
        <a:p>
          <a:r>
            <a:rPr lang="hr-HR" dirty="0"/>
            <a:t>2012 Bucharest Communiqué</a:t>
          </a:r>
          <a:endParaRPr lang="en-US" dirty="0"/>
        </a:p>
      </dgm:t>
    </dgm:pt>
    <dgm:pt modelId="{3B2E1921-EBE8-4B26-BB56-2E2823BAA104}" type="parTrans" cxnId="{9325B944-A0A2-4297-9378-829ED4DC8567}">
      <dgm:prSet/>
      <dgm:spPr/>
      <dgm:t>
        <a:bodyPr/>
        <a:lstStyle/>
        <a:p>
          <a:endParaRPr lang="en-US"/>
        </a:p>
      </dgm:t>
    </dgm:pt>
    <dgm:pt modelId="{CF1B4E05-8631-467D-B06B-316687EF8DFA}" type="sibTrans" cxnId="{9325B944-A0A2-4297-9378-829ED4DC8567}">
      <dgm:prSet/>
      <dgm:spPr/>
      <dgm:t>
        <a:bodyPr/>
        <a:lstStyle/>
        <a:p>
          <a:endParaRPr lang="en-US"/>
        </a:p>
      </dgm:t>
    </dgm:pt>
    <dgm:pt modelId="{367BB6E4-2FB1-4F43-A180-9D5EF7EA8909}">
      <dgm:prSet phldrT="[Text]" custT="1"/>
      <dgm:spPr/>
      <dgm:t>
        <a:bodyPr/>
        <a:lstStyle/>
        <a:p>
          <a:r>
            <a:rPr lang="hr-HR" sz="1800" dirty="0"/>
            <a:t>Flexibility of entry routes</a:t>
          </a:r>
          <a:endParaRPr lang="en-US" sz="1800" dirty="0"/>
        </a:p>
      </dgm:t>
    </dgm:pt>
    <dgm:pt modelId="{37DA39BA-32C4-492E-92F1-70AF1CAE903C}" type="parTrans" cxnId="{146AF1E9-4F08-41C0-B661-E1730DAE0023}">
      <dgm:prSet/>
      <dgm:spPr/>
      <dgm:t>
        <a:bodyPr/>
        <a:lstStyle/>
        <a:p>
          <a:endParaRPr lang="en-US"/>
        </a:p>
      </dgm:t>
    </dgm:pt>
    <dgm:pt modelId="{A3193921-28A4-4D37-A75C-E07CABF3CC31}" type="sibTrans" cxnId="{146AF1E9-4F08-41C0-B661-E1730DAE0023}">
      <dgm:prSet/>
      <dgm:spPr/>
      <dgm:t>
        <a:bodyPr/>
        <a:lstStyle/>
        <a:p>
          <a:endParaRPr lang="en-US"/>
        </a:p>
      </dgm:t>
    </dgm:pt>
    <dgm:pt modelId="{4AE47372-9D42-4742-88A8-012E1E0832AF}">
      <dgm:prSet phldrT="[Text]"/>
      <dgm:spPr>
        <a:solidFill>
          <a:srgbClr val="008000"/>
        </a:solidFill>
      </dgm:spPr>
      <dgm:t>
        <a:bodyPr/>
        <a:lstStyle/>
        <a:p>
          <a:r>
            <a:rPr lang="hr-HR" dirty="0"/>
            <a:t>2015 Yerevan Communiqué</a:t>
          </a:r>
          <a:endParaRPr lang="en-US" dirty="0"/>
        </a:p>
      </dgm:t>
    </dgm:pt>
    <dgm:pt modelId="{E36BEB88-BCC0-4C7F-A40E-F49095323D81}" type="parTrans" cxnId="{C4CE880A-272B-4806-9E74-06F815CE6290}">
      <dgm:prSet/>
      <dgm:spPr/>
      <dgm:t>
        <a:bodyPr/>
        <a:lstStyle/>
        <a:p>
          <a:endParaRPr lang="en-US"/>
        </a:p>
      </dgm:t>
    </dgm:pt>
    <dgm:pt modelId="{11EF8EEC-B943-4105-BBEE-D6EF7D566AF3}" type="sibTrans" cxnId="{C4CE880A-272B-4806-9E74-06F815CE6290}">
      <dgm:prSet/>
      <dgm:spPr/>
      <dgm:t>
        <a:bodyPr/>
        <a:lstStyle/>
        <a:p>
          <a:endParaRPr lang="en-US"/>
        </a:p>
      </dgm:t>
    </dgm:pt>
    <dgm:pt modelId="{815C203F-9234-4D0D-8684-DBEDB3B08408}">
      <dgm:prSet phldrT="[Text]" custT="1"/>
      <dgm:spPr/>
      <dgm:t>
        <a:bodyPr/>
        <a:lstStyle/>
        <a:p>
          <a:pPr>
            <a:buFont typeface="Wingdings" panose="05000000000000000000" pitchFamily="2" charset="2"/>
            <a:buNone/>
          </a:pPr>
          <a:r>
            <a:rPr lang="hr-HR" sz="1800" b="1" dirty="0"/>
            <a:t>Strategy</a:t>
          </a:r>
          <a:r>
            <a:rPr lang="hr-HR" sz="1800" dirty="0"/>
            <a:t> for social dimension 2015-2020</a:t>
          </a:r>
        </a:p>
        <a:p>
          <a:pPr>
            <a:buFont typeface="Wingdings" panose="05000000000000000000" pitchFamily="2" charset="2"/>
            <a:buNone/>
          </a:pPr>
          <a:r>
            <a:rPr lang="hr-HR" sz="1800" dirty="0"/>
            <a:t>Link to lifelong learning</a:t>
          </a:r>
          <a:endParaRPr lang="en-US" sz="1800" dirty="0"/>
        </a:p>
      </dgm:t>
    </dgm:pt>
    <dgm:pt modelId="{01C1BFF2-EBED-4E0C-9361-5FD864DD2C5A}" type="parTrans" cxnId="{91F46CF8-70C0-41A1-90DA-B61ED65CB3DB}">
      <dgm:prSet/>
      <dgm:spPr/>
      <dgm:t>
        <a:bodyPr/>
        <a:lstStyle/>
        <a:p>
          <a:endParaRPr lang="en-US"/>
        </a:p>
      </dgm:t>
    </dgm:pt>
    <dgm:pt modelId="{A4BD3484-DCA2-4F67-8098-AA319DD977D5}" type="sibTrans" cxnId="{91F46CF8-70C0-41A1-90DA-B61ED65CB3DB}">
      <dgm:prSet/>
      <dgm:spPr/>
      <dgm:t>
        <a:bodyPr/>
        <a:lstStyle/>
        <a:p>
          <a:endParaRPr lang="en-US"/>
        </a:p>
      </dgm:t>
    </dgm:pt>
    <dgm:pt modelId="{5602C051-0CEE-45F8-964D-0016AE611B53}" type="pres">
      <dgm:prSet presAssocID="{9AF88E8B-CE4C-4D8D-86A6-38CE9E6F035F}" presName="theList" presStyleCnt="0">
        <dgm:presLayoutVars>
          <dgm:dir/>
          <dgm:animLvl val="lvl"/>
          <dgm:resizeHandles val="exact"/>
        </dgm:presLayoutVars>
      </dgm:prSet>
      <dgm:spPr/>
    </dgm:pt>
    <dgm:pt modelId="{C4E8FE7C-B19E-4CAE-8CC2-5EFC7D92501C}" type="pres">
      <dgm:prSet presAssocID="{88533C00-7595-4BC2-81F1-EE9FC8E075B4}" presName="compNode" presStyleCnt="0"/>
      <dgm:spPr/>
    </dgm:pt>
    <dgm:pt modelId="{0E4D67C1-76BC-4059-BF0B-0E120AAB888B}" type="pres">
      <dgm:prSet presAssocID="{88533C00-7595-4BC2-81F1-EE9FC8E075B4}" presName="noGeometry" presStyleCnt="0"/>
      <dgm:spPr/>
    </dgm:pt>
    <dgm:pt modelId="{2E5543C0-6060-4FDC-B2E7-EFCD9EB574A2}" type="pres">
      <dgm:prSet presAssocID="{88533C00-7595-4BC2-81F1-EE9FC8E075B4}" presName="childTextVisible" presStyleLbl="bgAccFollowNode1" presStyleIdx="0" presStyleCnt="3" custScaleX="108477" custLinFactNeighborX="-1464" custLinFactNeighborY="-1060">
        <dgm:presLayoutVars>
          <dgm:bulletEnabled val="1"/>
        </dgm:presLayoutVars>
      </dgm:prSet>
      <dgm:spPr/>
    </dgm:pt>
    <dgm:pt modelId="{C801020B-C0A8-4E20-BA0E-E7BEB1079D6F}" type="pres">
      <dgm:prSet presAssocID="{88533C00-7595-4BC2-81F1-EE9FC8E075B4}" presName="childTextHidden" presStyleLbl="bgAccFollowNode1" presStyleIdx="0" presStyleCnt="3"/>
      <dgm:spPr/>
    </dgm:pt>
    <dgm:pt modelId="{F4140279-C1E2-4F38-A5D5-A07A4C3725CF}" type="pres">
      <dgm:prSet presAssocID="{88533C00-7595-4BC2-81F1-EE9FC8E075B4}" presName="parentText" presStyleLbl="node1" presStyleIdx="0" presStyleCnt="3" custLinFactNeighborX="-13665" custLinFactNeighborY="-569">
        <dgm:presLayoutVars>
          <dgm:chMax val="1"/>
          <dgm:bulletEnabled val="1"/>
        </dgm:presLayoutVars>
      </dgm:prSet>
      <dgm:spPr/>
    </dgm:pt>
    <dgm:pt modelId="{A816923A-99FF-4E3E-8516-C4EC5AAA5068}" type="pres">
      <dgm:prSet presAssocID="{88533C00-7595-4BC2-81F1-EE9FC8E075B4}" presName="aSpace" presStyleCnt="0"/>
      <dgm:spPr/>
    </dgm:pt>
    <dgm:pt modelId="{F9374BB0-4088-4926-8958-5CC3A584BA7E}" type="pres">
      <dgm:prSet presAssocID="{EEE0BC7B-0C33-49E3-BAA5-6D5668B33D7F}" presName="compNode" presStyleCnt="0"/>
      <dgm:spPr/>
    </dgm:pt>
    <dgm:pt modelId="{D8C3D91E-9C00-4DA1-80BF-D054DA6B5B2D}" type="pres">
      <dgm:prSet presAssocID="{EEE0BC7B-0C33-49E3-BAA5-6D5668B33D7F}" presName="noGeometry" presStyleCnt="0"/>
      <dgm:spPr/>
    </dgm:pt>
    <dgm:pt modelId="{45DD4ACD-FBD8-4EA3-85D3-F92062B183AD}" type="pres">
      <dgm:prSet presAssocID="{EEE0BC7B-0C33-49E3-BAA5-6D5668B33D7F}" presName="childTextVisible" presStyleLbl="bgAccFollowNode1" presStyleIdx="1" presStyleCnt="3" custLinFactNeighborX="-5331" custLinFactNeighborY="-1193">
        <dgm:presLayoutVars>
          <dgm:bulletEnabled val="1"/>
        </dgm:presLayoutVars>
      </dgm:prSet>
      <dgm:spPr/>
    </dgm:pt>
    <dgm:pt modelId="{4A753319-6FD9-4B16-A9E3-16D31D943FF0}" type="pres">
      <dgm:prSet presAssocID="{EEE0BC7B-0C33-49E3-BAA5-6D5668B33D7F}" presName="childTextHidden" presStyleLbl="bgAccFollowNode1" presStyleIdx="1" presStyleCnt="3"/>
      <dgm:spPr/>
    </dgm:pt>
    <dgm:pt modelId="{B9891FC5-0024-4BE6-A9A3-68C03488C833}" type="pres">
      <dgm:prSet presAssocID="{EEE0BC7B-0C33-49E3-BAA5-6D5668B33D7F}" presName="parentText" presStyleLbl="node1" presStyleIdx="1" presStyleCnt="3" custLinFactNeighborX="-9884" custLinFactNeighborY="-2085">
        <dgm:presLayoutVars>
          <dgm:chMax val="1"/>
          <dgm:bulletEnabled val="1"/>
        </dgm:presLayoutVars>
      </dgm:prSet>
      <dgm:spPr/>
    </dgm:pt>
    <dgm:pt modelId="{F3A88637-0DB4-43A2-B2B0-AA993C3C3C3E}" type="pres">
      <dgm:prSet presAssocID="{EEE0BC7B-0C33-49E3-BAA5-6D5668B33D7F}" presName="aSpace" presStyleCnt="0"/>
      <dgm:spPr/>
    </dgm:pt>
    <dgm:pt modelId="{9BFEE0BF-4ABB-425E-AF5D-9A9A9347C7DA}" type="pres">
      <dgm:prSet presAssocID="{4AE47372-9D42-4742-88A8-012E1E0832AF}" presName="compNode" presStyleCnt="0"/>
      <dgm:spPr/>
    </dgm:pt>
    <dgm:pt modelId="{7121A0DB-F352-47F0-A70E-FD78060F4163}" type="pres">
      <dgm:prSet presAssocID="{4AE47372-9D42-4742-88A8-012E1E0832AF}" presName="noGeometry" presStyleCnt="0"/>
      <dgm:spPr/>
    </dgm:pt>
    <dgm:pt modelId="{52FBEA78-C0CF-4EFC-B729-79280695839C}" type="pres">
      <dgm:prSet presAssocID="{4AE47372-9D42-4742-88A8-012E1E0832AF}" presName="childTextVisible" presStyleLbl="bgAccFollowNode1" presStyleIdx="2" presStyleCnt="3" custScaleX="129533">
        <dgm:presLayoutVars>
          <dgm:bulletEnabled val="1"/>
        </dgm:presLayoutVars>
      </dgm:prSet>
      <dgm:spPr/>
    </dgm:pt>
    <dgm:pt modelId="{5BC54EFE-C4D4-42EB-91CC-F1EB445EFB5D}" type="pres">
      <dgm:prSet presAssocID="{4AE47372-9D42-4742-88A8-012E1E0832AF}" presName="childTextHidden" presStyleLbl="bgAccFollowNode1" presStyleIdx="2" presStyleCnt="3"/>
      <dgm:spPr/>
    </dgm:pt>
    <dgm:pt modelId="{494709C4-A8D0-4008-8513-28FDFE037E23}" type="pres">
      <dgm:prSet presAssocID="{4AE47372-9D42-4742-88A8-012E1E0832AF}" presName="parentText" presStyleLbl="node1" presStyleIdx="2" presStyleCnt="3" custLinFactNeighborX="-15702" custLinFactNeighborY="-2085">
        <dgm:presLayoutVars>
          <dgm:chMax val="1"/>
          <dgm:bulletEnabled val="1"/>
        </dgm:presLayoutVars>
      </dgm:prSet>
      <dgm:spPr/>
    </dgm:pt>
  </dgm:ptLst>
  <dgm:cxnLst>
    <dgm:cxn modelId="{C4CE880A-272B-4806-9E74-06F815CE6290}" srcId="{9AF88E8B-CE4C-4D8D-86A6-38CE9E6F035F}" destId="{4AE47372-9D42-4742-88A8-012E1E0832AF}" srcOrd="2" destOrd="0" parTransId="{E36BEB88-BCC0-4C7F-A40E-F49095323D81}" sibTransId="{11EF8EEC-B943-4105-BBEE-D6EF7D566AF3}"/>
    <dgm:cxn modelId="{BA2DFA26-5352-4E76-A68B-6A204B5235B9}" type="presOf" srcId="{88533C00-7595-4BC2-81F1-EE9FC8E075B4}" destId="{F4140279-C1E2-4F38-A5D5-A07A4C3725CF}" srcOrd="0" destOrd="0" presId="urn:microsoft.com/office/officeart/2005/8/layout/hProcess6"/>
    <dgm:cxn modelId="{AE837433-CAE3-4FD1-8E94-C1209EB1907F}" type="presOf" srcId="{FBC6C27B-1B48-4285-99BA-FA543F2426A8}" destId="{C801020B-C0A8-4E20-BA0E-E7BEB1079D6F}" srcOrd="1" destOrd="0" presId="urn:microsoft.com/office/officeart/2005/8/layout/hProcess6"/>
    <dgm:cxn modelId="{9325B944-A0A2-4297-9378-829ED4DC8567}" srcId="{9AF88E8B-CE4C-4D8D-86A6-38CE9E6F035F}" destId="{EEE0BC7B-0C33-49E3-BAA5-6D5668B33D7F}" srcOrd="1" destOrd="0" parTransId="{3B2E1921-EBE8-4B26-BB56-2E2823BAA104}" sibTransId="{CF1B4E05-8631-467D-B06B-316687EF8DFA}"/>
    <dgm:cxn modelId="{6563B446-D0C4-4D3D-87E5-72C96AD43D2D}" type="presOf" srcId="{815C203F-9234-4D0D-8684-DBEDB3B08408}" destId="{5BC54EFE-C4D4-42EB-91CC-F1EB445EFB5D}" srcOrd="1" destOrd="0" presId="urn:microsoft.com/office/officeart/2005/8/layout/hProcess6"/>
    <dgm:cxn modelId="{B4780247-B4F2-4FCB-B3CC-A60DE370EE06}" type="presOf" srcId="{4AE47372-9D42-4742-88A8-012E1E0832AF}" destId="{494709C4-A8D0-4008-8513-28FDFE037E23}" srcOrd="0" destOrd="0" presId="urn:microsoft.com/office/officeart/2005/8/layout/hProcess6"/>
    <dgm:cxn modelId="{D1C33E68-55F8-421E-B3E1-F00A5C60113D}" type="presOf" srcId="{FBC6C27B-1B48-4285-99BA-FA543F2426A8}" destId="{2E5543C0-6060-4FDC-B2E7-EFCD9EB574A2}" srcOrd="0" destOrd="0" presId="urn:microsoft.com/office/officeart/2005/8/layout/hProcess6"/>
    <dgm:cxn modelId="{FF116368-A446-473F-B679-F6EE6A85B369}" type="presOf" srcId="{367BB6E4-2FB1-4F43-A180-9D5EF7EA8909}" destId="{4A753319-6FD9-4B16-A9E3-16D31D943FF0}" srcOrd="1" destOrd="0" presId="urn:microsoft.com/office/officeart/2005/8/layout/hProcess6"/>
    <dgm:cxn modelId="{450B7E6D-255C-4FB7-81E0-00582FB77017}" srcId="{9AF88E8B-CE4C-4D8D-86A6-38CE9E6F035F}" destId="{88533C00-7595-4BC2-81F1-EE9FC8E075B4}" srcOrd="0" destOrd="0" parTransId="{A90D56C5-B80E-4B96-8E67-84314046EB0B}" sibTransId="{89CC383F-1571-4BDF-B7AC-59ABC461ADCC}"/>
    <dgm:cxn modelId="{30151B8F-62A5-45D8-86F7-C446EAA675A7}" type="presOf" srcId="{EEE0BC7B-0C33-49E3-BAA5-6D5668B33D7F}" destId="{B9891FC5-0024-4BE6-A9A3-68C03488C833}" srcOrd="0" destOrd="0" presId="urn:microsoft.com/office/officeart/2005/8/layout/hProcess6"/>
    <dgm:cxn modelId="{58CEBAA3-7498-40CC-8809-6A81F9B25817}" type="presOf" srcId="{815C203F-9234-4D0D-8684-DBEDB3B08408}" destId="{52FBEA78-C0CF-4EFC-B729-79280695839C}" srcOrd="0" destOrd="0" presId="urn:microsoft.com/office/officeart/2005/8/layout/hProcess6"/>
    <dgm:cxn modelId="{097754B4-66A6-481A-A472-D43BB8C91CD9}" type="presOf" srcId="{9AF88E8B-CE4C-4D8D-86A6-38CE9E6F035F}" destId="{5602C051-0CEE-45F8-964D-0016AE611B53}" srcOrd="0" destOrd="0" presId="urn:microsoft.com/office/officeart/2005/8/layout/hProcess6"/>
    <dgm:cxn modelId="{D827C2D8-8F27-4F0E-A038-74D80FB79D91}" srcId="{88533C00-7595-4BC2-81F1-EE9FC8E075B4}" destId="{FBC6C27B-1B48-4285-99BA-FA543F2426A8}" srcOrd="0" destOrd="0" parTransId="{35022DC6-4A0E-420D-B9A6-459EF48A8E01}" sibTransId="{2EA6A57B-518F-4BDC-87BC-7477DFACC428}"/>
    <dgm:cxn modelId="{65BBFFD9-2039-46AE-8888-E222CEE33884}" type="presOf" srcId="{367BB6E4-2FB1-4F43-A180-9D5EF7EA8909}" destId="{45DD4ACD-FBD8-4EA3-85D3-F92062B183AD}" srcOrd="0" destOrd="0" presId="urn:microsoft.com/office/officeart/2005/8/layout/hProcess6"/>
    <dgm:cxn modelId="{146AF1E9-4F08-41C0-B661-E1730DAE0023}" srcId="{EEE0BC7B-0C33-49E3-BAA5-6D5668B33D7F}" destId="{367BB6E4-2FB1-4F43-A180-9D5EF7EA8909}" srcOrd="0" destOrd="0" parTransId="{37DA39BA-32C4-492E-92F1-70AF1CAE903C}" sibTransId="{A3193921-28A4-4D37-A75C-E07CABF3CC31}"/>
    <dgm:cxn modelId="{91F46CF8-70C0-41A1-90DA-B61ED65CB3DB}" srcId="{4AE47372-9D42-4742-88A8-012E1E0832AF}" destId="{815C203F-9234-4D0D-8684-DBEDB3B08408}" srcOrd="0" destOrd="0" parTransId="{01C1BFF2-EBED-4E0C-9361-5FD864DD2C5A}" sibTransId="{A4BD3484-DCA2-4F67-8098-AA319DD977D5}"/>
    <dgm:cxn modelId="{16F3C79E-3CDE-4EC7-B905-741BEFE10E72}" type="presParOf" srcId="{5602C051-0CEE-45F8-964D-0016AE611B53}" destId="{C4E8FE7C-B19E-4CAE-8CC2-5EFC7D92501C}" srcOrd="0" destOrd="0" presId="urn:microsoft.com/office/officeart/2005/8/layout/hProcess6"/>
    <dgm:cxn modelId="{1048D83F-FCE5-4143-AFFC-D585A9A90D2C}" type="presParOf" srcId="{C4E8FE7C-B19E-4CAE-8CC2-5EFC7D92501C}" destId="{0E4D67C1-76BC-4059-BF0B-0E120AAB888B}" srcOrd="0" destOrd="0" presId="urn:microsoft.com/office/officeart/2005/8/layout/hProcess6"/>
    <dgm:cxn modelId="{313869CF-4C5D-4061-9A1B-D2BAB0365993}" type="presParOf" srcId="{C4E8FE7C-B19E-4CAE-8CC2-5EFC7D92501C}" destId="{2E5543C0-6060-4FDC-B2E7-EFCD9EB574A2}" srcOrd="1" destOrd="0" presId="urn:microsoft.com/office/officeart/2005/8/layout/hProcess6"/>
    <dgm:cxn modelId="{1AA820C0-B71B-4202-9F40-0850E43B6DF7}" type="presParOf" srcId="{C4E8FE7C-B19E-4CAE-8CC2-5EFC7D92501C}" destId="{C801020B-C0A8-4E20-BA0E-E7BEB1079D6F}" srcOrd="2" destOrd="0" presId="urn:microsoft.com/office/officeart/2005/8/layout/hProcess6"/>
    <dgm:cxn modelId="{DB27C310-93ED-4475-AE09-A213B7A6B926}" type="presParOf" srcId="{C4E8FE7C-B19E-4CAE-8CC2-5EFC7D92501C}" destId="{F4140279-C1E2-4F38-A5D5-A07A4C3725CF}" srcOrd="3" destOrd="0" presId="urn:microsoft.com/office/officeart/2005/8/layout/hProcess6"/>
    <dgm:cxn modelId="{20825A4F-E453-4001-B8CC-962DCADAB9DF}" type="presParOf" srcId="{5602C051-0CEE-45F8-964D-0016AE611B53}" destId="{A816923A-99FF-4E3E-8516-C4EC5AAA5068}" srcOrd="1" destOrd="0" presId="urn:microsoft.com/office/officeart/2005/8/layout/hProcess6"/>
    <dgm:cxn modelId="{2B138727-1F9A-4AD5-8CD3-E38668FDC4B9}" type="presParOf" srcId="{5602C051-0CEE-45F8-964D-0016AE611B53}" destId="{F9374BB0-4088-4926-8958-5CC3A584BA7E}" srcOrd="2" destOrd="0" presId="urn:microsoft.com/office/officeart/2005/8/layout/hProcess6"/>
    <dgm:cxn modelId="{D23F1B0B-1006-422B-87AD-9E2C0EC10FDA}" type="presParOf" srcId="{F9374BB0-4088-4926-8958-5CC3A584BA7E}" destId="{D8C3D91E-9C00-4DA1-80BF-D054DA6B5B2D}" srcOrd="0" destOrd="0" presId="urn:microsoft.com/office/officeart/2005/8/layout/hProcess6"/>
    <dgm:cxn modelId="{78C0BA1A-3C72-47A4-A803-498FA172C82F}" type="presParOf" srcId="{F9374BB0-4088-4926-8958-5CC3A584BA7E}" destId="{45DD4ACD-FBD8-4EA3-85D3-F92062B183AD}" srcOrd="1" destOrd="0" presId="urn:microsoft.com/office/officeart/2005/8/layout/hProcess6"/>
    <dgm:cxn modelId="{9C3EB98B-A9DA-465D-B599-9B93550F10D7}" type="presParOf" srcId="{F9374BB0-4088-4926-8958-5CC3A584BA7E}" destId="{4A753319-6FD9-4B16-A9E3-16D31D943FF0}" srcOrd="2" destOrd="0" presId="urn:microsoft.com/office/officeart/2005/8/layout/hProcess6"/>
    <dgm:cxn modelId="{68615663-7FF2-464C-A93A-25D5B22D3492}" type="presParOf" srcId="{F9374BB0-4088-4926-8958-5CC3A584BA7E}" destId="{B9891FC5-0024-4BE6-A9A3-68C03488C833}" srcOrd="3" destOrd="0" presId="urn:microsoft.com/office/officeart/2005/8/layout/hProcess6"/>
    <dgm:cxn modelId="{A4369B94-E01C-4623-875F-117F5DC0DBCE}" type="presParOf" srcId="{5602C051-0CEE-45F8-964D-0016AE611B53}" destId="{F3A88637-0DB4-43A2-B2B0-AA993C3C3C3E}" srcOrd="3" destOrd="0" presId="urn:microsoft.com/office/officeart/2005/8/layout/hProcess6"/>
    <dgm:cxn modelId="{8625A16A-08E6-4271-B39A-D53E659BD5A5}" type="presParOf" srcId="{5602C051-0CEE-45F8-964D-0016AE611B53}" destId="{9BFEE0BF-4ABB-425E-AF5D-9A9A9347C7DA}" srcOrd="4" destOrd="0" presId="urn:microsoft.com/office/officeart/2005/8/layout/hProcess6"/>
    <dgm:cxn modelId="{0770A1A7-2647-41C3-BD6B-B8DE46AFF854}" type="presParOf" srcId="{9BFEE0BF-4ABB-425E-AF5D-9A9A9347C7DA}" destId="{7121A0DB-F352-47F0-A70E-FD78060F4163}" srcOrd="0" destOrd="0" presId="urn:microsoft.com/office/officeart/2005/8/layout/hProcess6"/>
    <dgm:cxn modelId="{17FF383F-F941-4199-B5F6-F21E92C3F789}" type="presParOf" srcId="{9BFEE0BF-4ABB-425E-AF5D-9A9A9347C7DA}" destId="{52FBEA78-C0CF-4EFC-B729-79280695839C}" srcOrd="1" destOrd="0" presId="urn:microsoft.com/office/officeart/2005/8/layout/hProcess6"/>
    <dgm:cxn modelId="{7B18176C-47C5-4CF0-8491-6AF818615BFB}" type="presParOf" srcId="{9BFEE0BF-4ABB-425E-AF5D-9A9A9347C7DA}" destId="{5BC54EFE-C4D4-42EB-91CC-F1EB445EFB5D}" srcOrd="2" destOrd="0" presId="urn:microsoft.com/office/officeart/2005/8/layout/hProcess6"/>
    <dgm:cxn modelId="{EC6FD532-46A1-4685-9702-8708B2DE8D2B}" type="presParOf" srcId="{9BFEE0BF-4ABB-425E-AF5D-9A9A9347C7DA}" destId="{494709C4-A8D0-4008-8513-28FDFE037E23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D61C994-4801-49D1-9675-FDC443912AFD}" type="doc">
      <dgm:prSet loTypeId="urn:microsoft.com/office/officeart/2005/8/layout/cycle4" loCatId="matrix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3C9773D-45FD-463D-8991-14C364088519}">
      <dgm:prSet phldrT="[Text]"/>
      <dgm:spPr/>
      <dgm:t>
        <a:bodyPr/>
        <a:lstStyle/>
        <a:p>
          <a:r>
            <a:rPr lang="hr-HR" b="1" dirty="0">
              <a:solidFill>
                <a:schemeClr val="accent6"/>
              </a:solidFill>
            </a:rPr>
            <a:t>Starting point: </a:t>
          </a:r>
          <a:r>
            <a:rPr lang="hr-HR" dirty="0">
              <a:solidFill>
                <a:schemeClr val="accent6"/>
              </a:solidFill>
            </a:rPr>
            <a:t>definition in the 2007 London Communique</a:t>
          </a:r>
          <a:endParaRPr lang="en-US" dirty="0">
            <a:solidFill>
              <a:schemeClr val="accent6"/>
            </a:solidFill>
          </a:endParaRPr>
        </a:p>
      </dgm:t>
    </dgm:pt>
    <dgm:pt modelId="{09D3995A-46B2-4BB2-BE24-67D79AA6D359}" type="parTrans" cxnId="{39329F47-A08D-4F94-AE06-3D6CC6B19548}">
      <dgm:prSet/>
      <dgm:spPr/>
      <dgm:t>
        <a:bodyPr/>
        <a:lstStyle/>
        <a:p>
          <a:endParaRPr lang="en-US"/>
        </a:p>
      </dgm:t>
    </dgm:pt>
    <dgm:pt modelId="{0FFCEF6C-B7DC-426F-86DD-ACA5A7B58189}" type="sibTrans" cxnId="{39329F47-A08D-4F94-AE06-3D6CC6B19548}">
      <dgm:prSet/>
      <dgm:spPr/>
      <dgm:t>
        <a:bodyPr/>
        <a:lstStyle/>
        <a:p>
          <a:endParaRPr lang="en-US"/>
        </a:p>
      </dgm:t>
    </dgm:pt>
    <dgm:pt modelId="{1B3C812C-37F8-4A62-B5FE-5577E928CF7A}">
      <dgm:prSet phldrT="[Text]" custT="1"/>
      <dgm:spPr>
        <a:solidFill>
          <a:schemeClr val="bg1">
            <a:alpha val="90000"/>
          </a:schemeClr>
        </a:solidFill>
        <a:ln>
          <a:solidFill>
            <a:schemeClr val="accent6"/>
          </a:solidFill>
        </a:ln>
      </dgm:spPr>
      <dgm:t>
        <a:bodyPr/>
        <a:lstStyle/>
        <a:p>
          <a:pPr algn="l">
            <a:lnSpc>
              <a:spcPct val="100000"/>
            </a:lnSpc>
            <a:spcAft>
              <a:spcPts val="600"/>
            </a:spcAft>
          </a:pPr>
          <a:r>
            <a:rPr lang="hr-HR" sz="1400" b="1" dirty="0"/>
            <a:t>Definition</a:t>
          </a:r>
          <a:r>
            <a:rPr lang="hr-HR" sz="1400" dirty="0"/>
            <a:t>: </a:t>
          </a:r>
          <a:r>
            <a:rPr lang="en-GB" sz="1400" dirty="0"/>
            <a:t>composition of the</a:t>
          </a:r>
          <a:r>
            <a:rPr lang="hr-HR" sz="1400" dirty="0"/>
            <a:t> </a:t>
          </a:r>
          <a:r>
            <a:rPr lang="en-GB" sz="1400" dirty="0"/>
            <a:t>student body entering, participating in and completing higher education at all levels should correspond to the heterogeneous social profile of society at large</a:t>
          </a:r>
          <a:endParaRPr lang="en-US" sz="1400" dirty="0"/>
        </a:p>
      </dgm:t>
    </dgm:pt>
    <dgm:pt modelId="{3CC097A6-062D-49C8-ADC3-C5BC53A1E1EF}" type="parTrans" cxnId="{463A1E26-15CC-45B9-AFC3-B079A56C39B5}">
      <dgm:prSet/>
      <dgm:spPr/>
      <dgm:t>
        <a:bodyPr/>
        <a:lstStyle/>
        <a:p>
          <a:endParaRPr lang="en-US"/>
        </a:p>
      </dgm:t>
    </dgm:pt>
    <dgm:pt modelId="{280016C7-89CE-4DAE-B426-2905684C0FD9}" type="sibTrans" cxnId="{463A1E26-15CC-45B9-AFC3-B079A56C39B5}">
      <dgm:prSet/>
      <dgm:spPr/>
      <dgm:t>
        <a:bodyPr/>
        <a:lstStyle/>
        <a:p>
          <a:endParaRPr lang="en-US"/>
        </a:p>
      </dgm:t>
    </dgm:pt>
    <dgm:pt modelId="{45001C7B-1E03-4A50-97E7-2E240C617E30}">
      <dgm:prSet phldrT="[Text]" custT="1"/>
      <dgm:spPr/>
      <dgm:t>
        <a:bodyPr/>
        <a:lstStyle/>
        <a:p>
          <a:r>
            <a:rPr lang="hr-HR" sz="2000" b="1" dirty="0">
              <a:solidFill>
                <a:srgbClr val="FF0000"/>
              </a:solidFill>
            </a:rPr>
            <a:t>New: </a:t>
          </a:r>
          <a:r>
            <a:rPr lang="hr-HR" sz="2000" dirty="0"/>
            <a:t>fosters </a:t>
          </a:r>
          <a:r>
            <a:rPr lang="hr-HR" sz="2000" b="1" dirty="0"/>
            <a:t>equity</a:t>
          </a:r>
          <a:endParaRPr lang="en-US" sz="2000" b="1" dirty="0"/>
        </a:p>
      </dgm:t>
    </dgm:pt>
    <dgm:pt modelId="{3F04AAE2-FADC-4BC6-9654-0CD0E1F0FD93}" type="parTrans" cxnId="{419F32F1-9FF7-4AA9-B786-40B41620AD85}">
      <dgm:prSet/>
      <dgm:spPr/>
      <dgm:t>
        <a:bodyPr/>
        <a:lstStyle/>
        <a:p>
          <a:endParaRPr lang="en-US"/>
        </a:p>
      </dgm:t>
    </dgm:pt>
    <dgm:pt modelId="{14CCC01D-CFB6-43B7-A8D6-5E770EDAC53E}" type="sibTrans" cxnId="{419F32F1-9FF7-4AA9-B786-40B41620AD85}">
      <dgm:prSet/>
      <dgm:spPr/>
      <dgm:t>
        <a:bodyPr/>
        <a:lstStyle/>
        <a:p>
          <a:endParaRPr lang="en-US"/>
        </a:p>
      </dgm:t>
    </dgm:pt>
    <dgm:pt modelId="{59DAB17D-094C-4AAD-B9C4-F6AA94305A0C}">
      <dgm:prSet phldrT="[Text]" custT="1"/>
      <dgm:spPr>
        <a:solidFill>
          <a:schemeClr val="bg2">
            <a:lumMod val="20000"/>
            <a:lumOff val="80000"/>
            <a:alpha val="90000"/>
          </a:schemeClr>
        </a:solidFill>
        <a:ln>
          <a:solidFill>
            <a:schemeClr val="accent6"/>
          </a:solidFill>
        </a:ln>
      </dgm:spPr>
      <dgm:t>
        <a:bodyPr/>
        <a:lstStyle/>
        <a:p>
          <a:r>
            <a:rPr lang="hr-HR" sz="1600" b="1" dirty="0">
              <a:solidFill>
                <a:srgbClr val="FF0000"/>
              </a:solidFill>
            </a:rPr>
            <a:t>New:</a:t>
          </a:r>
          <a:r>
            <a:rPr lang="hr-HR" sz="1600" dirty="0"/>
            <a:t> </a:t>
          </a:r>
          <a:r>
            <a:rPr lang="hr-HR" sz="1600" b="1" dirty="0"/>
            <a:t>enlarged definition </a:t>
          </a:r>
          <a:r>
            <a:rPr lang="hr-HR" sz="1600" dirty="0"/>
            <a:t>that goes beyond the London definition -</a:t>
          </a:r>
          <a:r>
            <a:rPr lang="en-GB" sz="1600" dirty="0"/>
            <a:t> by stressing that the social dimension encompasses the </a:t>
          </a:r>
          <a:r>
            <a:rPr lang="en-GB" sz="1600" b="1" dirty="0"/>
            <a:t>creation of an inclusive environment </a:t>
          </a:r>
          <a:r>
            <a:rPr lang="en-GB" sz="1600" dirty="0"/>
            <a:t>in higher education that fosters equity and diversity and is responsive to the needs of local communities. </a:t>
          </a:r>
          <a:endParaRPr lang="en-US" sz="1600" dirty="0"/>
        </a:p>
      </dgm:t>
    </dgm:pt>
    <dgm:pt modelId="{62BF2681-3E8C-4111-B1D8-47BAACCEAA33}" type="parTrans" cxnId="{CF1FE932-B703-4952-A8E7-87CB83859136}">
      <dgm:prSet/>
      <dgm:spPr/>
      <dgm:t>
        <a:bodyPr/>
        <a:lstStyle/>
        <a:p>
          <a:endParaRPr lang="en-US"/>
        </a:p>
      </dgm:t>
    </dgm:pt>
    <dgm:pt modelId="{502C24A4-2084-4F21-8A32-A39BDB2C92B0}" type="sibTrans" cxnId="{CF1FE932-B703-4952-A8E7-87CB83859136}">
      <dgm:prSet/>
      <dgm:spPr/>
      <dgm:t>
        <a:bodyPr/>
        <a:lstStyle/>
        <a:p>
          <a:endParaRPr lang="en-US"/>
        </a:p>
      </dgm:t>
    </dgm:pt>
    <dgm:pt modelId="{358846E9-BD94-4467-8F96-72F066DB1140}">
      <dgm:prSet phldrT="[Text]" custT="1"/>
      <dgm:spPr/>
      <dgm:t>
        <a:bodyPr/>
        <a:lstStyle/>
        <a:p>
          <a:r>
            <a:rPr lang="hr-HR" sz="2000" b="1" dirty="0">
              <a:solidFill>
                <a:srgbClr val="FF0000"/>
              </a:solidFill>
            </a:rPr>
            <a:t>New: </a:t>
          </a:r>
          <a:r>
            <a:rPr lang="hr-HR" sz="2000" dirty="0"/>
            <a:t>fosters </a:t>
          </a:r>
          <a:r>
            <a:rPr lang="hr-HR" sz="2000" b="1" dirty="0"/>
            <a:t>diversity</a:t>
          </a:r>
          <a:endParaRPr lang="en-US" sz="2000" dirty="0"/>
        </a:p>
      </dgm:t>
    </dgm:pt>
    <dgm:pt modelId="{57A9EE25-28A7-4468-8744-EB6172357855}" type="parTrans" cxnId="{4C21AFD7-A696-44D3-B24E-23E9E073DA5F}">
      <dgm:prSet/>
      <dgm:spPr/>
      <dgm:t>
        <a:bodyPr/>
        <a:lstStyle/>
        <a:p>
          <a:endParaRPr lang="en-US"/>
        </a:p>
      </dgm:t>
    </dgm:pt>
    <dgm:pt modelId="{6DB62F69-8365-4F44-8DD4-B489FE94C33B}" type="sibTrans" cxnId="{4C21AFD7-A696-44D3-B24E-23E9E073DA5F}">
      <dgm:prSet/>
      <dgm:spPr/>
      <dgm:t>
        <a:bodyPr/>
        <a:lstStyle/>
        <a:p>
          <a:endParaRPr lang="en-US"/>
        </a:p>
      </dgm:t>
    </dgm:pt>
    <dgm:pt modelId="{6B3547BB-3111-40FB-8D42-C13EA3C948B5}">
      <dgm:prSet phldrT="[Text]" custT="1"/>
      <dgm:spPr>
        <a:solidFill>
          <a:schemeClr val="bg2">
            <a:lumMod val="20000"/>
            <a:lumOff val="80000"/>
            <a:alpha val="90000"/>
          </a:schemeClr>
        </a:solidFill>
        <a:ln>
          <a:solidFill>
            <a:schemeClr val="accent6"/>
          </a:solidFill>
        </a:ln>
      </dgm:spPr>
      <dgm:t>
        <a:bodyPr/>
        <a:lstStyle/>
        <a:p>
          <a:r>
            <a:rPr lang="hr-HR" sz="1400" b="1" dirty="0">
              <a:solidFill>
                <a:srgbClr val="FF0000"/>
              </a:solidFill>
            </a:rPr>
            <a:t>New: </a:t>
          </a:r>
          <a:r>
            <a:rPr lang="hr-HR" sz="1400" dirty="0"/>
            <a:t>P</a:t>
          </a:r>
          <a:r>
            <a:rPr lang="en-GB" sz="1400" dirty="0" err="1"/>
            <a:t>ublic</a:t>
          </a:r>
          <a:r>
            <a:rPr lang="en-GB" sz="1400" dirty="0"/>
            <a:t> authorities and higher</a:t>
          </a:r>
          <a:r>
            <a:rPr lang="hr-HR" sz="1400" dirty="0"/>
            <a:t> education</a:t>
          </a:r>
          <a:r>
            <a:rPr lang="en-GB" sz="1400" dirty="0"/>
            <a:t> institutions need </a:t>
          </a:r>
          <a:r>
            <a:rPr lang="en-GB" sz="1400" b="1" dirty="0"/>
            <a:t>to int</a:t>
          </a:r>
          <a:r>
            <a:rPr lang="hr-HR" sz="1400" b="1" dirty="0"/>
            <a:t>e</a:t>
          </a:r>
          <a:r>
            <a:rPr lang="en-GB" sz="1400" b="1" dirty="0"/>
            <a:t>grate the principles into the core higher education mission:</a:t>
          </a:r>
          <a:r>
            <a:rPr lang="en-GB" sz="1400" dirty="0"/>
            <a:t> learning and teaching, research, innovation, knowledge exchange and outreach, institutional governance and management, policies for empowering students</a:t>
          </a:r>
          <a:r>
            <a:rPr lang="hr-HR" sz="1400" dirty="0"/>
            <a:t> and</a:t>
          </a:r>
          <a:r>
            <a:rPr lang="en-GB" sz="1400" dirty="0"/>
            <a:t> staff.</a:t>
          </a:r>
          <a:endParaRPr lang="en-US" sz="1400" dirty="0"/>
        </a:p>
      </dgm:t>
    </dgm:pt>
    <dgm:pt modelId="{CB55CD51-7EBA-4CF8-8A2C-87112B9783EE}" type="parTrans" cxnId="{6126F868-E6ED-4111-881D-7EA1E71D6B81}">
      <dgm:prSet/>
      <dgm:spPr/>
      <dgm:t>
        <a:bodyPr/>
        <a:lstStyle/>
        <a:p>
          <a:endParaRPr lang="en-US"/>
        </a:p>
      </dgm:t>
    </dgm:pt>
    <dgm:pt modelId="{C42A5FA3-DBA4-4553-8E76-57C9B4B28959}" type="sibTrans" cxnId="{6126F868-E6ED-4111-881D-7EA1E71D6B81}">
      <dgm:prSet/>
      <dgm:spPr/>
      <dgm:t>
        <a:bodyPr/>
        <a:lstStyle/>
        <a:p>
          <a:endParaRPr lang="en-US"/>
        </a:p>
      </dgm:t>
    </dgm:pt>
    <dgm:pt modelId="{F89F3FD1-8103-447E-857A-E508B7EA0B36}">
      <dgm:prSet phldrT="[Text]" custT="1"/>
      <dgm:spPr/>
      <dgm:t>
        <a:bodyPr/>
        <a:lstStyle/>
        <a:p>
          <a:r>
            <a:rPr lang="hr-HR" sz="1600" b="1" dirty="0">
              <a:solidFill>
                <a:srgbClr val="FF0000"/>
              </a:solidFill>
            </a:rPr>
            <a:t>New: </a:t>
          </a:r>
          <a:r>
            <a:rPr lang="hr-HR" sz="1600" b="0" dirty="0">
              <a:solidFill>
                <a:schemeClr val="bg1"/>
              </a:solidFill>
            </a:rPr>
            <a:t>responsive to the </a:t>
          </a:r>
          <a:r>
            <a:rPr lang="hr-HR" sz="1600" b="1" dirty="0">
              <a:solidFill>
                <a:schemeClr val="bg1"/>
              </a:solidFill>
            </a:rPr>
            <a:t>needs of local communities</a:t>
          </a:r>
          <a:endParaRPr lang="en-US" sz="1600" dirty="0">
            <a:solidFill>
              <a:schemeClr val="bg1"/>
            </a:solidFill>
          </a:endParaRPr>
        </a:p>
      </dgm:t>
    </dgm:pt>
    <dgm:pt modelId="{D70E1361-67E0-484C-BCF2-5C61E80F6BD2}" type="parTrans" cxnId="{69031E82-F5C7-42AA-B664-C6A822F4BA0F}">
      <dgm:prSet/>
      <dgm:spPr/>
      <dgm:t>
        <a:bodyPr/>
        <a:lstStyle/>
        <a:p>
          <a:endParaRPr lang="en-US"/>
        </a:p>
      </dgm:t>
    </dgm:pt>
    <dgm:pt modelId="{D1D67855-9EB8-40CF-8D83-321E1984FD7B}" type="sibTrans" cxnId="{69031E82-F5C7-42AA-B664-C6A822F4BA0F}">
      <dgm:prSet/>
      <dgm:spPr/>
      <dgm:t>
        <a:bodyPr/>
        <a:lstStyle/>
        <a:p>
          <a:endParaRPr lang="en-US"/>
        </a:p>
      </dgm:t>
    </dgm:pt>
    <dgm:pt modelId="{B84ED37D-EB60-4673-B8E6-C492748CBF78}">
      <dgm:prSet phldrT="[Text]"/>
      <dgm:spPr>
        <a:solidFill>
          <a:schemeClr val="bg2">
            <a:lumMod val="20000"/>
            <a:lumOff val="80000"/>
            <a:alpha val="90000"/>
          </a:schemeClr>
        </a:solidFill>
        <a:ln>
          <a:solidFill>
            <a:schemeClr val="accent6"/>
          </a:solidFill>
        </a:ln>
      </dgm:spPr>
      <dgm:t>
        <a:bodyPr/>
        <a:lstStyle/>
        <a:p>
          <a:r>
            <a:rPr lang="hr-HR" b="1" dirty="0">
              <a:solidFill>
                <a:srgbClr val="FF0000"/>
              </a:solidFill>
            </a:rPr>
            <a:t>New: </a:t>
          </a:r>
          <a:r>
            <a:rPr lang="hr-HR" b="0" dirty="0">
              <a:solidFill>
                <a:schemeClr val="tx1"/>
              </a:solidFill>
            </a:rPr>
            <a:t>moving beyond widening accessability clauses and </a:t>
          </a:r>
          <a:r>
            <a:rPr lang="hr-HR" b="1" dirty="0">
              <a:solidFill>
                <a:schemeClr val="accent6"/>
              </a:solidFill>
            </a:rPr>
            <a:t>focusing on public good agenda </a:t>
          </a:r>
          <a:r>
            <a:rPr lang="hr-HR" b="0" dirty="0">
              <a:solidFill>
                <a:schemeClr val="tx1"/>
              </a:solidFill>
            </a:rPr>
            <a:t>by integrating principles in core HE mission and governance</a:t>
          </a:r>
          <a:endParaRPr lang="en-US" dirty="0"/>
        </a:p>
      </dgm:t>
    </dgm:pt>
    <dgm:pt modelId="{2B0175B5-D4D3-4632-8728-E635E48095DC}" type="parTrans" cxnId="{142366CF-1023-480E-B197-2241113801D8}">
      <dgm:prSet/>
      <dgm:spPr/>
      <dgm:t>
        <a:bodyPr/>
        <a:lstStyle/>
        <a:p>
          <a:endParaRPr lang="en-US"/>
        </a:p>
      </dgm:t>
    </dgm:pt>
    <dgm:pt modelId="{7230B938-3FA1-4121-88C2-4E2140D8F6C5}" type="sibTrans" cxnId="{142366CF-1023-480E-B197-2241113801D8}">
      <dgm:prSet/>
      <dgm:spPr/>
      <dgm:t>
        <a:bodyPr/>
        <a:lstStyle/>
        <a:p>
          <a:endParaRPr lang="en-US"/>
        </a:p>
      </dgm:t>
    </dgm:pt>
    <dgm:pt modelId="{5767F532-A3A6-402D-BC4F-42B4D702F112}">
      <dgm:prSet phldrT="[Text]" custT="1"/>
      <dgm:spPr>
        <a:solidFill>
          <a:schemeClr val="bg1">
            <a:alpha val="90000"/>
          </a:schemeClr>
        </a:solidFill>
        <a:ln>
          <a:solidFill>
            <a:schemeClr val="accent6"/>
          </a:solidFill>
        </a:ln>
      </dgm:spPr>
      <dgm:t>
        <a:bodyPr/>
        <a:lstStyle/>
        <a:p>
          <a:pPr algn="l">
            <a:lnSpc>
              <a:spcPct val="100000"/>
            </a:lnSpc>
            <a:spcAft>
              <a:spcPts val="600"/>
            </a:spcAft>
          </a:pPr>
          <a:r>
            <a:rPr lang="hr-HR" sz="1400" dirty="0"/>
            <a:t>Policy levers </a:t>
          </a:r>
          <a:r>
            <a:rPr lang="en-GB" sz="1400" dirty="0"/>
            <a:t>for </a:t>
          </a:r>
          <a:r>
            <a:rPr lang="hr-HR" sz="1400" dirty="0"/>
            <a:t>identifying and </a:t>
          </a:r>
          <a:r>
            <a:rPr lang="en-GB" sz="1400" dirty="0"/>
            <a:t>improving the prospects of </a:t>
          </a:r>
          <a:r>
            <a:rPr lang="en-GB" sz="1400" b="1" dirty="0"/>
            <a:t>underrepresented, disadvantaged and vulnerable students</a:t>
          </a:r>
          <a:endParaRPr lang="en-US" sz="1400" b="1" dirty="0"/>
        </a:p>
      </dgm:t>
    </dgm:pt>
    <dgm:pt modelId="{BC6054F3-8581-49F6-9436-25BAD6B3490E}" type="parTrans" cxnId="{7CD0B5E7-E22B-4382-8806-910F90C9ECEB}">
      <dgm:prSet/>
      <dgm:spPr/>
      <dgm:t>
        <a:bodyPr/>
        <a:lstStyle/>
        <a:p>
          <a:endParaRPr lang="en-US"/>
        </a:p>
      </dgm:t>
    </dgm:pt>
    <dgm:pt modelId="{F61C42CC-917F-42CC-ABBE-068B56ADE7E3}" type="sibTrans" cxnId="{7CD0B5E7-E22B-4382-8806-910F90C9ECEB}">
      <dgm:prSet/>
      <dgm:spPr/>
      <dgm:t>
        <a:bodyPr/>
        <a:lstStyle/>
        <a:p>
          <a:endParaRPr lang="en-US"/>
        </a:p>
      </dgm:t>
    </dgm:pt>
    <dgm:pt modelId="{04A5B327-2086-48AE-B7BB-2EABADB7A437}">
      <dgm:prSet phldrT="[Text]" custT="1"/>
      <dgm:spPr>
        <a:solidFill>
          <a:schemeClr val="bg1">
            <a:alpha val="90000"/>
          </a:schemeClr>
        </a:solidFill>
        <a:ln>
          <a:solidFill>
            <a:schemeClr val="accent6"/>
          </a:solidFill>
        </a:ln>
      </dgm:spPr>
      <dgm:t>
        <a:bodyPr/>
        <a:lstStyle/>
        <a:p>
          <a:pPr algn="l">
            <a:lnSpc>
              <a:spcPct val="100000"/>
            </a:lnSpc>
            <a:spcAft>
              <a:spcPts val="600"/>
            </a:spcAft>
          </a:pPr>
          <a:r>
            <a:rPr lang="hr-HR" sz="1400" dirty="0"/>
            <a:t>Embraces a </a:t>
          </a:r>
          <a:r>
            <a:rPr lang="hr-HR" sz="1400" b="1" dirty="0">
              <a:solidFill>
                <a:schemeClr val="accent6"/>
              </a:solidFill>
            </a:rPr>
            <a:t>social justice agenda</a:t>
          </a:r>
          <a:endParaRPr lang="en-US" sz="1400" b="1" dirty="0">
            <a:solidFill>
              <a:schemeClr val="accent6"/>
            </a:solidFill>
          </a:endParaRPr>
        </a:p>
      </dgm:t>
    </dgm:pt>
    <dgm:pt modelId="{655524FB-439F-44EA-8050-E9C3EA882459}" type="parTrans" cxnId="{5788CE47-78F6-4F11-BD11-E8D2098F0F1C}">
      <dgm:prSet/>
      <dgm:spPr/>
      <dgm:t>
        <a:bodyPr/>
        <a:lstStyle/>
        <a:p>
          <a:endParaRPr lang="en-US"/>
        </a:p>
      </dgm:t>
    </dgm:pt>
    <dgm:pt modelId="{3AB0976D-690B-4B73-B0E0-2CFB9CAFDDAA}" type="sibTrans" cxnId="{5788CE47-78F6-4F11-BD11-E8D2098F0F1C}">
      <dgm:prSet/>
      <dgm:spPr/>
      <dgm:t>
        <a:bodyPr/>
        <a:lstStyle/>
        <a:p>
          <a:endParaRPr lang="en-US"/>
        </a:p>
      </dgm:t>
    </dgm:pt>
    <dgm:pt modelId="{67EF8BDC-8A16-41E7-ABB9-DF3D1E058BC0}">
      <dgm:prSet phldrT="[Text]" custScaleX="221546" custScaleY="145179" custLinFactNeighborX="45719" custLinFactNeighborY="14352"/>
      <dgm:spPr/>
      <dgm:t>
        <a:bodyPr/>
        <a:lstStyle/>
        <a:p>
          <a:endParaRPr lang="en-US"/>
        </a:p>
      </dgm:t>
    </dgm:pt>
    <dgm:pt modelId="{176B8C3C-25F2-43DE-A883-00DE34182CF0}" type="parTrans" cxnId="{1C3EEAC4-B939-4E4B-992B-AB13616712D6}">
      <dgm:prSet/>
      <dgm:spPr/>
      <dgm:t>
        <a:bodyPr/>
        <a:lstStyle/>
        <a:p>
          <a:endParaRPr lang="en-US"/>
        </a:p>
      </dgm:t>
    </dgm:pt>
    <dgm:pt modelId="{0F0AF21D-274C-4F06-B7D7-C7E4B9677EDE}" type="sibTrans" cxnId="{1C3EEAC4-B939-4E4B-992B-AB13616712D6}">
      <dgm:prSet/>
      <dgm:spPr/>
      <dgm:t>
        <a:bodyPr/>
        <a:lstStyle/>
        <a:p>
          <a:endParaRPr lang="en-US"/>
        </a:p>
      </dgm:t>
    </dgm:pt>
    <dgm:pt modelId="{08D6EC32-D1B2-483E-88F7-C4FCB2C65DBF}">
      <dgm:prSet phldrT="[Text]" custScaleX="221546" custScaleY="145179" custLinFactNeighborX="45719" custLinFactNeighborY="14352"/>
      <dgm:spPr/>
      <dgm:t>
        <a:bodyPr/>
        <a:lstStyle/>
        <a:p>
          <a:endParaRPr lang="en-US"/>
        </a:p>
      </dgm:t>
    </dgm:pt>
    <dgm:pt modelId="{B3FF80A3-805B-40B3-BB9B-FFE231047A47}" type="parTrans" cxnId="{5F834B75-C4FE-444B-A420-D8AABE3A8E5F}">
      <dgm:prSet/>
      <dgm:spPr/>
      <dgm:t>
        <a:bodyPr/>
        <a:lstStyle/>
        <a:p>
          <a:endParaRPr lang="en-US"/>
        </a:p>
      </dgm:t>
    </dgm:pt>
    <dgm:pt modelId="{9E44A617-2122-4870-8D2E-9FB658AF3DFC}" type="sibTrans" cxnId="{5F834B75-C4FE-444B-A420-D8AABE3A8E5F}">
      <dgm:prSet/>
      <dgm:spPr/>
      <dgm:t>
        <a:bodyPr/>
        <a:lstStyle/>
        <a:p>
          <a:endParaRPr lang="en-US"/>
        </a:p>
      </dgm:t>
    </dgm:pt>
    <dgm:pt modelId="{5FA15FF2-D0A9-4AD5-9D93-D32378395A1D}" type="pres">
      <dgm:prSet presAssocID="{1D61C994-4801-49D1-9675-FDC443912AFD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F9539BD3-2D65-4C46-B142-85D5915BAA56}" type="pres">
      <dgm:prSet presAssocID="{1D61C994-4801-49D1-9675-FDC443912AFD}" presName="children" presStyleCnt="0"/>
      <dgm:spPr/>
    </dgm:pt>
    <dgm:pt modelId="{E091DB05-7CE7-456A-8785-83FE0BB23F2E}" type="pres">
      <dgm:prSet presAssocID="{1D61C994-4801-49D1-9675-FDC443912AFD}" presName="child1group" presStyleCnt="0"/>
      <dgm:spPr/>
    </dgm:pt>
    <dgm:pt modelId="{328E44C3-0A57-4300-BA39-9B38573A9BB1}" type="pres">
      <dgm:prSet presAssocID="{1D61C994-4801-49D1-9675-FDC443912AFD}" presName="child1" presStyleLbl="bgAcc1" presStyleIdx="0" presStyleCnt="4" custScaleX="225727" custScaleY="141891" custLinFactNeighborX="-74060" custLinFactNeighborY="16237"/>
      <dgm:spPr/>
    </dgm:pt>
    <dgm:pt modelId="{BE97047D-EF94-4AD8-BCD4-63CD18D44C01}" type="pres">
      <dgm:prSet presAssocID="{1D61C994-4801-49D1-9675-FDC443912AFD}" presName="child1Text" presStyleLbl="bgAcc1" presStyleIdx="0" presStyleCnt="4">
        <dgm:presLayoutVars>
          <dgm:bulletEnabled val="1"/>
        </dgm:presLayoutVars>
      </dgm:prSet>
      <dgm:spPr/>
    </dgm:pt>
    <dgm:pt modelId="{05502088-F063-4986-A586-9C6CD0CDDD5E}" type="pres">
      <dgm:prSet presAssocID="{1D61C994-4801-49D1-9675-FDC443912AFD}" presName="child2group" presStyleCnt="0"/>
      <dgm:spPr/>
    </dgm:pt>
    <dgm:pt modelId="{B15EEF72-DF1B-476C-BF9E-7A3F2B3B3704}" type="pres">
      <dgm:prSet presAssocID="{1D61C994-4801-49D1-9675-FDC443912AFD}" presName="child2" presStyleLbl="bgAcc1" presStyleIdx="1" presStyleCnt="4" custScaleX="221546" custScaleY="145179" custLinFactNeighborX="45719" custLinFactNeighborY="14352"/>
      <dgm:spPr/>
    </dgm:pt>
    <dgm:pt modelId="{03496C6F-F251-4268-8991-DE3997AF9AF2}" type="pres">
      <dgm:prSet presAssocID="{1D61C994-4801-49D1-9675-FDC443912AFD}" presName="child2Text" presStyleLbl="bgAcc1" presStyleIdx="1" presStyleCnt="4">
        <dgm:presLayoutVars>
          <dgm:bulletEnabled val="1"/>
        </dgm:presLayoutVars>
      </dgm:prSet>
      <dgm:spPr/>
    </dgm:pt>
    <dgm:pt modelId="{FE0E3196-F03F-4DD2-B9FC-867DB412CAF1}" type="pres">
      <dgm:prSet presAssocID="{1D61C994-4801-49D1-9675-FDC443912AFD}" presName="child3group" presStyleCnt="0"/>
      <dgm:spPr/>
    </dgm:pt>
    <dgm:pt modelId="{186D98FC-F547-475E-BEC8-C6B3C64AC218}" type="pres">
      <dgm:prSet presAssocID="{1D61C994-4801-49D1-9675-FDC443912AFD}" presName="child3" presStyleLbl="bgAcc1" presStyleIdx="2" presStyleCnt="4" custScaleX="204543" custScaleY="152149" custLinFactNeighborX="44907" custLinFactNeighborY="-19136"/>
      <dgm:spPr/>
    </dgm:pt>
    <dgm:pt modelId="{0C8D0D71-B1B8-405C-A3A9-E3DB6AA585C4}" type="pres">
      <dgm:prSet presAssocID="{1D61C994-4801-49D1-9675-FDC443912AFD}" presName="child3Text" presStyleLbl="bgAcc1" presStyleIdx="2" presStyleCnt="4">
        <dgm:presLayoutVars>
          <dgm:bulletEnabled val="1"/>
        </dgm:presLayoutVars>
      </dgm:prSet>
      <dgm:spPr/>
    </dgm:pt>
    <dgm:pt modelId="{1C541416-82A7-4C4F-AF7F-768D0961D613}" type="pres">
      <dgm:prSet presAssocID="{1D61C994-4801-49D1-9675-FDC443912AFD}" presName="child4group" presStyleCnt="0"/>
      <dgm:spPr/>
    </dgm:pt>
    <dgm:pt modelId="{71F6C6A3-DAD9-4721-96A3-E383448314B5}" type="pres">
      <dgm:prSet presAssocID="{1D61C994-4801-49D1-9675-FDC443912AFD}" presName="child4" presStyleLbl="bgAcc1" presStyleIdx="3" presStyleCnt="4" custScaleX="186636" custScaleY="143603" custLinFactNeighborX="-55893" custLinFactNeighborY="-19349"/>
      <dgm:spPr/>
    </dgm:pt>
    <dgm:pt modelId="{B6CE60A7-88FD-4D68-BCE2-221700A45400}" type="pres">
      <dgm:prSet presAssocID="{1D61C994-4801-49D1-9675-FDC443912AFD}" presName="child4Text" presStyleLbl="bgAcc1" presStyleIdx="3" presStyleCnt="4">
        <dgm:presLayoutVars>
          <dgm:bulletEnabled val="1"/>
        </dgm:presLayoutVars>
      </dgm:prSet>
      <dgm:spPr/>
    </dgm:pt>
    <dgm:pt modelId="{87CF2978-014C-4476-AE53-9B8F21D13FD7}" type="pres">
      <dgm:prSet presAssocID="{1D61C994-4801-49D1-9675-FDC443912AFD}" presName="childPlaceholder" presStyleCnt="0"/>
      <dgm:spPr/>
    </dgm:pt>
    <dgm:pt modelId="{7224D5DF-37EE-493D-B073-F58A5A2719CD}" type="pres">
      <dgm:prSet presAssocID="{1D61C994-4801-49D1-9675-FDC443912AFD}" presName="circle" presStyleCnt="0"/>
      <dgm:spPr/>
    </dgm:pt>
    <dgm:pt modelId="{5A006282-1A1F-4F38-939C-8CB3E74A48EA}" type="pres">
      <dgm:prSet presAssocID="{1D61C994-4801-49D1-9675-FDC443912AFD}" presName="quadrant1" presStyleLbl="node1" presStyleIdx="0" presStyleCnt="4" custScaleX="104698" custScaleY="100532">
        <dgm:presLayoutVars>
          <dgm:chMax val="1"/>
          <dgm:bulletEnabled val="1"/>
        </dgm:presLayoutVars>
      </dgm:prSet>
      <dgm:spPr/>
    </dgm:pt>
    <dgm:pt modelId="{C86ACC12-4F6E-4C32-A9B5-199BFAF091F4}" type="pres">
      <dgm:prSet presAssocID="{1D61C994-4801-49D1-9675-FDC443912AFD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BCDEDDF1-8B79-4625-A1EE-37A33EB6212C}" type="pres">
      <dgm:prSet presAssocID="{1D61C994-4801-49D1-9675-FDC443912AFD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0F312305-A4BA-4988-8334-5BC9298AC437}" type="pres">
      <dgm:prSet presAssocID="{1D61C994-4801-49D1-9675-FDC443912AFD}" presName="quadrant4" presStyleLbl="node1" presStyleIdx="3" presStyleCnt="4" custScaleX="104273" custScaleY="97747" custLinFactNeighborX="173" custLinFactNeighborY="-402">
        <dgm:presLayoutVars>
          <dgm:chMax val="1"/>
          <dgm:bulletEnabled val="1"/>
        </dgm:presLayoutVars>
      </dgm:prSet>
      <dgm:spPr/>
    </dgm:pt>
    <dgm:pt modelId="{B019DFC4-66D4-4B77-8B79-3B6C7BC7E366}" type="pres">
      <dgm:prSet presAssocID="{1D61C994-4801-49D1-9675-FDC443912AFD}" presName="quadrantPlaceholder" presStyleCnt="0"/>
      <dgm:spPr/>
    </dgm:pt>
    <dgm:pt modelId="{D2E6C831-04C9-4057-821F-96345BE6397C}" type="pres">
      <dgm:prSet presAssocID="{1D61C994-4801-49D1-9675-FDC443912AFD}" presName="center1" presStyleLbl="fgShp" presStyleIdx="0" presStyleCnt="2"/>
      <dgm:spPr/>
    </dgm:pt>
    <dgm:pt modelId="{7CFFAF27-8C43-423E-9116-05891C63ACF9}" type="pres">
      <dgm:prSet presAssocID="{1D61C994-4801-49D1-9675-FDC443912AFD}" presName="center2" presStyleLbl="fgShp" presStyleIdx="1" presStyleCnt="2"/>
      <dgm:spPr/>
    </dgm:pt>
  </dgm:ptLst>
  <dgm:cxnLst>
    <dgm:cxn modelId="{6021B809-74E4-4760-8B17-B592DB85BF9E}" type="presOf" srcId="{B84ED37D-EB60-4673-B8E6-C492748CBF78}" destId="{B6CE60A7-88FD-4D68-BCE2-221700A45400}" srcOrd="1" destOrd="0" presId="urn:microsoft.com/office/officeart/2005/8/layout/cycle4"/>
    <dgm:cxn modelId="{DC62E20D-4BB4-4524-9E12-F3F9196F5612}" type="presOf" srcId="{358846E9-BD94-4467-8F96-72F066DB1140}" destId="{BCDEDDF1-8B79-4625-A1EE-37A33EB6212C}" srcOrd="0" destOrd="0" presId="urn:microsoft.com/office/officeart/2005/8/layout/cycle4"/>
    <dgm:cxn modelId="{ADEFB017-B9F9-4829-9D82-D5550BF0EB3D}" type="presOf" srcId="{6B3547BB-3111-40FB-8D42-C13EA3C948B5}" destId="{0C8D0D71-B1B8-405C-A3A9-E3DB6AA585C4}" srcOrd="1" destOrd="0" presId="urn:microsoft.com/office/officeart/2005/8/layout/cycle4"/>
    <dgm:cxn modelId="{253E0A1E-5BDA-4652-8D1E-EF431FD62528}" type="presOf" srcId="{1D61C994-4801-49D1-9675-FDC443912AFD}" destId="{5FA15FF2-D0A9-4AD5-9D93-D32378395A1D}" srcOrd="0" destOrd="0" presId="urn:microsoft.com/office/officeart/2005/8/layout/cycle4"/>
    <dgm:cxn modelId="{9CD4B923-B8FE-444D-A230-8555BB949D9A}" type="presOf" srcId="{63C9773D-45FD-463D-8991-14C364088519}" destId="{5A006282-1A1F-4F38-939C-8CB3E74A48EA}" srcOrd="0" destOrd="0" presId="urn:microsoft.com/office/officeart/2005/8/layout/cycle4"/>
    <dgm:cxn modelId="{463A1E26-15CC-45B9-AFC3-B079A56C39B5}" srcId="{63C9773D-45FD-463D-8991-14C364088519}" destId="{1B3C812C-37F8-4A62-B5FE-5577E928CF7A}" srcOrd="0" destOrd="0" parTransId="{3CC097A6-062D-49C8-ADC3-C5BC53A1E1EF}" sibTransId="{280016C7-89CE-4DAE-B426-2905684C0FD9}"/>
    <dgm:cxn modelId="{E28C0629-0630-4015-8F71-ED7F7CDE2BCB}" type="presOf" srcId="{1B3C812C-37F8-4A62-B5FE-5577E928CF7A}" destId="{328E44C3-0A57-4300-BA39-9B38573A9BB1}" srcOrd="0" destOrd="0" presId="urn:microsoft.com/office/officeart/2005/8/layout/cycle4"/>
    <dgm:cxn modelId="{CE8FAA29-C27F-4478-B926-D3F6A4602C25}" type="presOf" srcId="{59DAB17D-094C-4AAD-B9C4-F6AA94305A0C}" destId="{B15EEF72-DF1B-476C-BF9E-7A3F2B3B3704}" srcOrd="0" destOrd="0" presId="urn:microsoft.com/office/officeart/2005/8/layout/cycle4"/>
    <dgm:cxn modelId="{CF1FE932-B703-4952-A8E7-87CB83859136}" srcId="{45001C7B-1E03-4A50-97E7-2E240C617E30}" destId="{59DAB17D-094C-4AAD-B9C4-F6AA94305A0C}" srcOrd="0" destOrd="0" parTransId="{62BF2681-3E8C-4111-B1D8-47BAACCEAA33}" sibTransId="{502C24A4-2084-4F21-8A32-A39BDB2C92B0}"/>
    <dgm:cxn modelId="{39329F47-A08D-4F94-AE06-3D6CC6B19548}" srcId="{1D61C994-4801-49D1-9675-FDC443912AFD}" destId="{63C9773D-45FD-463D-8991-14C364088519}" srcOrd="0" destOrd="0" parTransId="{09D3995A-46B2-4BB2-BE24-67D79AA6D359}" sibTransId="{0FFCEF6C-B7DC-426F-86DD-ACA5A7B58189}"/>
    <dgm:cxn modelId="{5788CE47-78F6-4F11-BD11-E8D2098F0F1C}" srcId="{63C9773D-45FD-463D-8991-14C364088519}" destId="{04A5B327-2086-48AE-B7BB-2EABADB7A437}" srcOrd="2" destOrd="0" parTransId="{655524FB-439F-44EA-8050-E9C3EA882459}" sibTransId="{3AB0976D-690B-4B73-B0E0-2CFB9CAFDDAA}"/>
    <dgm:cxn modelId="{6126F868-E6ED-4111-881D-7EA1E71D6B81}" srcId="{358846E9-BD94-4467-8F96-72F066DB1140}" destId="{6B3547BB-3111-40FB-8D42-C13EA3C948B5}" srcOrd="0" destOrd="0" parTransId="{CB55CD51-7EBA-4CF8-8A2C-87112B9783EE}" sibTransId="{C42A5FA3-DBA4-4553-8E76-57C9B4B28959}"/>
    <dgm:cxn modelId="{107C2F6C-A284-4FBB-914F-55731BE08A78}" type="presOf" srcId="{45001C7B-1E03-4A50-97E7-2E240C617E30}" destId="{C86ACC12-4F6E-4C32-A9B5-199BFAF091F4}" srcOrd="0" destOrd="0" presId="urn:microsoft.com/office/officeart/2005/8/layout/cycle4"/>
    <dgm:cxn modelId="{5F834B75-C4FE-444B-A420-D8AABE3A8E5F}" srcId="{1D61C994-4801-49D1-9675-FDC443912AFD}" destId="{08D6EC32-D1B2-483E-88F7-C4FCB2C65DBF}" srcOrd="5" destOrd="0" parTransId="{B3FF80A3-805B-40B3-BB9B-FFE231047A47}" sibTransId="{9E44A617-2122-4870-8D2E-9FB658AF3DFC}"/>
    <dgm:cxn modelId="{3A98445A-D582-4EE8-8EA3-CF51B8EB8FA6}" type="presOf" srcId="{F89F3FD1-8103-447E-857A-E508B7EA0B36}" destId="{0F312305-A4BA-4988-8334-5BC9298AC437}" srcOrd="0" destOrd="0" presId="urn:microsoft.com/office/officeart/2005/8/layout/cycle4"/>
    <dgm:cxn modelId="{D9CE5080-E2B5-407C-8732-B6668B059441}" type="presOf" srcId="{1B3C812C-37F8-4A62-B5FE-5577E928CF7A}" destId="{BE97047D-EF94-4AD8-BCD4-63CD18D44C01}" srcOrd="1" destOrd="0" presId="urn:microsoft.com/office/officeart/2005/8/layout/cycle4"/>
    <dgm:cxn modelId="{69031E82-F5C7-42AA-B664-C6A822F4BA0F}" srcId="{1D61C994-4801-49D1-9675-FDC443912AFD}" destId="{F89F3FD1-8103-447E-857A-E508B7EA0B36}" srcOrd="3" destOrd="0" parTransId="{D70E1361-67E0-484C-BCF2-5C61E80F6BD2}" sibTransId="{D1D67855-9EB8-40CF-8D83-321E1984FD7B}"/>
    <dgm:cxn modelId="{70DD648A-8517-4B23-BEE0-C8EF3E7B2034}" type="presOf" srcId="{04A5B327-2086-48AE-B7BB-2EABADB7A437}" destId="{328E44C3-0A57-4300-BA39-9B38573A9BB1}" srcOrd="0" destOrd="2" presId="urn:microsoft.com/office/officeart/2005/8/layout/cycle4"/>
    <dgm:cxn modelId="{74309E8A-80FF-4436-9745-8C0BB68F896D}" type="presOf" srcId="{B84ED37D-EB60-4673-B8E6-C492748CBF78}" destId="{71F6C6A3-DAD9-4721-96A3-E383448314B5}" srcOrd="0" destOrd="0" presId="urn:microsoft.com/office/officeart/2005/8/layout/cycle4"/>
    <dgm:cxn modelId="{10BB458D-2EB4-45E0-A64F-733058F43BE4}" type="presOf" srcId="{6B3547BB-3111-40FB-8D42-C13EA3C948B5}" destId="{186D98FC-F547-475E-BEC8-C6B3C64AC218}" srcOrd="0" destOrd="0" presId="urn:microsoft.com/office/officeart/2005/8/layout/cycle4"/>
    <dgm:cxn modelId="{BD6DAFA2-1D74-4F31-B3CA-B82047E53F30}" type="presOf" srcId="{5767F532-A3A6-402D-BC4F-42B4D702F112}" destId="{328E44C3-0A57-4300-BA39-9B38573A9BB1}" srcOrd="0" destOrd="1" presId="urn:microsoft.com/office/officeart/2005/8/layout/cycle4"/>
    <dgm:cxn modelId="{52EEAAA8-7EB4-4ED2-823B-74BF816713CD}" type="presOf" srcId="{04A5B327-2086-48AE-B7BB-2EABADB7A437}" destId="{BE97047D-EF94-4AD8-BCD4-63CD18D44C01}" srcOrd="1" destOrd="2" presId="urn:microsoft.com/office/officeart/2005/8/layout/cycle4"/>
    <dgm:cxn modelId="{109E9CB7-FD2F-457B-B688-1DCA591F595E}" type="presOf" srcId="{59DAB17D-094C-4AAD-B9C4-F6AA94305A0C}" destId="{03496C6F-F251-4268-8991-DE3997AF9AF2}" srcOrd="1" destOrd="0" presId="urn:microsoft.com/office/officeart/2005/8/layout/cycle4"/>
    <dgm:cxn modelId="{1C3EEAC4-B939-4E4B-992B-AB13616712D6}" srcId="{1D61C994-4801-49D1-9675-FDC443912AFD}" destId="{67EF8BDC-8A16-41E7-ABB9-DF3D1E058BC0}" srcOrd="4" destOrd="0" parTransId="{176B8C3C-25F2-43DE-A883-00DE34182CF0}" sibTransId="{0F0AF21D-274C-4F06-B7D7-C7E4B9677EDE}"/>
    <dgm:cxn modelId="{142366CF-1023-480E-B197-2241113801D8}" srcId="{F89F3FD1-8103-447E-857A-E508B7EA0B36}" destId="{B84ED37D-EB60-4673-B8E6-C492748CBF78}" srcOrd="0" destOrd="0" parTransId="{2B0175B5-D4D3-4632-8728-E635E48095DC}" sibTransId="{7230B938-3FA1-4121-88C2-4E2140D8F6C5}"/>
    <dgm:cxn modelId="{4C21AFD7-A696-44D3-B24E-23E9E073DA5F}" srcId="{1D61C994-4801-49D1-9675-FDC443912AFD}" destId="{358846E9-BD94-4467-8F96-72F066DB1140}" srcOrd="2" destOrd="0" parTransId="{57A9EE25-28A7-4468-8744-EB6172357855}" sibTransId="{6DB62F69-8365-4F44-8DD4-B489FE94C33B}"/>
    <dgm:cxn modelId="{7CD0B5E7-E22B-4382-8806-910F90C9ECEB}" srcId="{63C9773D-45FD-463D-8991-14C364088519}" destId="{5767F532-A3A6-402D-BC4F-42B4D702F112}" srcOrd="1" destOrd="0" parTransId="{BC6054F3-8581-49F6-9436-25BAD6B3490E}" sibTransId="{F61C42CC-917F-42CC-ABBE-068B56ADE7E3}"/>
    <dgm:cxn modelId="{639F70EF-A3BC-44E9-AFA7-06BC4DB50DDB}" type="presOf" srcId="{5767F532-A3A6-402D-BC4F-42B4D702F112}" destId="{BE97047D-EF94-4AD8-BCD4-63CD18D44C01}" srcOrd="1" destOrd="1" presId="urn:microsoft.com/office/officeart/2005/8/layout/cycle4"/>
    <dgm:cxn modelId="{419F32F1-9FF7-4AA9-B786-40B41620AD85}" srcId="{1D61C994-4801-49D1-9675-FDC443912AFD}" destId="{45001C7B-1E03-4A50-97E7-2E240C617E30}" srcOrd="1" destOrd="0" parTransId="{3F04AAE2-FADC-4BC6-9654-0CD0E1F0FD93}" sibTransId="{14CCC01D-CFB6-43B7-A8D6-5E770EDAC53E}"/>
    <dgm:cxn modelId="{B676C27B-58F1-45D3-A90F-1381EA50FBB4}" type="presParOf" srcId="{5FA15FF2-D0A9-4AD5-9D93-D32378395A1D}" destId="{F9539BD3-2D65-4C46-B142-85D5915BAA56}" srcOrd="0" destOrd="0" presId="urn:microsoft.com/office/officeart/2005/8/layout/cycle4"/>
    <dgm:cxn modelId="{D23D8106-AA45-4DD4-BF19-ECC59DB7C432}" type="presParOf" srcId="{F9539BD3-2D65-4C46-B142-85D5915BAA56}" destId="{E091DB05-7CE7-456A-8785-83FE0BB23F2E}" srcOrd="0" destOrd="0" presId="urn:microsoft.com/office/officeart/2005/8/layout/cycle4"/>
    <dgm:cxn modelId="{19F7A09C-4B59-4E55-97AB-1DE91F75CCC8}" type="presParOf" srcId="{E091DB05-7CE7-456A-8785-83FE0BB23F2E}" destId="{328E44C3-0A57-4300-BA39-9B38573A9BB1}" srcOrd="0" destOrd="0" presId="urn:microsoft.com/office/officeart/2005/8/layout/cycle4"/>
    <dgm:cxn modelId="{0BB87CAC-2091-467F-AF38-0B4FE5D3AEB5}" type="presParOf" srcId="{E091DB05-7CE7-456A-8785-83FE0BB23F2E}" destId="{BE97047D-EF94-4AD8-BCD4-63CD18D44C01}" srcOrd="1" destOrd="0" presId="urn:microsoft.com/office/officeart/2005/8/layout/cycle4"/>
    <dgm:cxn modelId="{A2091E5F-5A38-4554-ADB7-BBCECFC4287F}" type="presParOf" srcId="{F9539BD3-2D65-4C46-B142-85D5915BAA56}" destId="{05502088-F063-4986-A586-9C6CD0CDDD5E}" srcOrd="1" destOrd="0" presId="urn:microsoft.com/office/officeart/2005/8/layout/cycle4"/>
    <dgm:cxn modelId="{8A7C264D-F08D-4157-B117-C0BC68F93F75}" type="presParOf" srcId="{05502088-F063-4986-A586-9C6CD0CDDD5E}" destId="{B15EEF72-DF1B-476C-BF9E-7A3F2B3B3704}" srcOrd="0" destOrd="0" presId="urn:microsoft.com/office/officeart/2005/8/layout/cycle4"/>
    <dgm:cxn modelId="{4392327D-5A6A-4E25-BFC6-3B30F6E48110}" type="presParOf" srcId="{05502088-F063-4986-A586-9C6CD0CDDD5E}" destId="{03496C6F-F251-4268-8991-DE3997AF9AF2}" srcOrd="1" destOrd="0" presId="urn:microsoft.com/office/officeart/2005/8/layout/cycle4"/>
    <dgm:cxn modelId="{4D7A6E90-2A63-484E-AE96-6F370A1A6533}" type="presParOf" srcId="{F9539BD3-2D65-4C46-B142-85D5915BAA56}" destId="{FE0E3196-F03F-4DD2-B9FC-867DB412CAF1}" srcOrd="2" destOrd="0" presId="urn:microsoft.com/office/officeart/2005/8/layout/cycle4"/>
    <dgm:cxn modelId="{8F11ED22-60F2-4D6D-9DA8-C7185764A5D3}" type="presParOf" srcId="{FE0E3196-F03F-4DD2-B9FC-867DB412CAF1}" destId="{186D98FC-F547-475E-BEC8-C6B3C64AC218}" srcOrd="0" destOrd="0" presId="urn:microsoft.com/office/officeart/2005/8/layout/cycle4"/>
    <dgm:cxn modelId="{750D82A4-2E39-41A8-92B3-C90DC737033F}" type="presParOf" srcId="{FE0E3196-F03F-4DD2-B9FC-867DB412CAF1}" destId="{0C8D0D71-B1B8-405C-A3A9-E3DB6AA585C4}" srcOrd="1" destOrd="0" presId="urn:microsoft.com/office/officeart/2005/8/layout/cycle4"/>
    <dgm:cxn modelId="{D0A934FA-E67E-4F81-A351-BDE1A8E6DC74}" type="presParOf" srcId="{F9539BD3-2D65-4C46-B142-85D5915BAA56}" destId="{1C541416-82A7-4C4F-AF7F-768D0961D613}" srcOrd="3" destOrd="0" presId="urn:microsoft.com/office/officeart/2005/8/layout/cycle4"/>
    <dgm:cxn modelId="{475763DD-B5A5-4FAD-B418-25A0E6D6A37C}" type="presParOf" srcId="{1C541416-82A7-4C4F-AF7F-768D0961D613}" destId="{71F6C6A3-DAD9-4721-96A3-E383448314B5}" srcOrd="0" destOrd="0" presId="urn:microsoft.com/office/officeart/2005/8/layout/cycle4"/>
    <dgm:cxn modelId="{53B9C04D-D7BD-4179-BFE7-F7149974DB05}" type="presParOf" srcId="{1C541416-82A7-4C4F-AF7F-768D0961D613}" destId="{B6CE60A7-88FD-4D68-BCE2-221700A45400}" srcOrd="1" destOrd="0" presId="urn:microsoft.com/office/officeart/2005/8/layout/cycle4"/>
    <dgm:cxn modelId="{CB5D23DF-B028-43E1-8D82-3EC82B853052}" type="presParOf" srcId="{F9539BD3-2D65-4C46-B142-85D5915BAA56}" destId="{87CF2978-014C-4476-AE53-9B8F21D13FD7}" srcOrd="4" destOrd="0" presId="urn:microsoft.com/office/officeart/2005/8/layout/cycle4"/>
    <dgm:cxn modelId="{ADAB5BC8-B6A9-4934-8D37-1BCEEE4632D5}" type="presParOf" srcId="{5FA15FF2-D0A9-4AD5-9D93-D32378395A1D}" destId="{7224D5DF-37EE-493D-B073-F58A5A2719CD}" srcOrd="1" destOrd="0" presId="urn:microsoft.com/office/officeart/2005/8/layout/cycle4"/>
    <dgm:cxn modelId="{8D23A239-A3CB-4971-9468-7C34891C182D}" type="presParOf" srcId="{7224D5DF-37EE-493D-B073-F58A5A2719CD}" destId="{5A006282-1A1F-4F38-939C-8CB3E74A48EA}" srcOrd="0" destOrd="0" presId="urn:microsoft.com/office/officeart/2005/8/layout/cycle4"/>
    <dgm:cxn modelId="{76C1E367-7EA1-4570-9A28-F9603189D4C4}" type="presParOf" srcId="{7224D5DF-37EE-493D-B073-F58A5A2719CD}" destId="{C86ACC12-4F6E-4C32-A9B5-199BFAF091F4}" srcOrd="1" destOrd="0" presId="urn:microsoft.com/office/officeart/2005/8/layout/cycle4"/>
    <dgm:cxn modelId="{4B60919A-E8A2-42F1-9E2E-7B2765ADCB7B}" type="presParOf" srcId="{7224D5DF-37EE-493D-B073-F58A5A2719CD}" destId="{BCDEDDF1-8B79-4625-A1EE-37A33EB6212C}" srcOrd="2" destOrd="0" presId="urn:microsoft.com/office/officeart/2005/8/layout/cycle4"/>
    <dgm:cxn modelId="{C94CCAEF-B827-4E1B-9070-BBA87C6BFE9A}" type="presParOf" srcId="{7224D5DF-37EE-493D-B073-F58A5A2719CD}" destId="{0F312305-A4BA-4988-8334-5BC9298AC437}" srcOrd="3" destOrd="0" presId="urn:microsoft.com/office/officeart/2005/8/layout/cycle4"/>
    <dgm:cxn modelId="{F15F3712-0072-4591-9727-DD55B233B6CB}" type="presParOf" srcId="{7224D5DF-37EE-493D-B073-F58A5A2719CD}" destId="{B019DFC4-66D4-4B77-8B79-3B6C7BC7E366}" srcOrd="4" destOrd="0" presId="urn:microsoft.com/office/officeart/2005/8/layout/cycle4"/>
    <dgm:cxn modelId="{27F4628F-5936-46FA-A697-429144E724A8}" type="presParOf" srcId="{5FA15FF2-D0A9-4AD5-9D93-D32378395A1D}" destId="{D2E6C831-04C9-4057-821F-96345BE6397C}" srcOrd="2" destOrd="0" presId="urn:microsoft.com/office/officeart/2005/8/layout/cycle4"/>
    <dgm:cxn modelId="{50B473DC-7CD8-4050-8933-3860B271886F}" type="presParOf" srcId="{5FA15FF2-D0A9-4AD5-9D93-D32378395A1D}" destId="{7CFFAF27-8C43-423E-9116-05891C63ACF9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5543C0-6060-4FDC-B2E7-EFCD9EB574A2}">
      <dsp:nvSpPr>
        <dsp:cNvPr id="0" name=""/>
        <dsp:cNvSpPr/>
      </dsp:nvSpPr>
      <dsp:spPr>
        <a:xfrm>
          <a:off x="1066252" y="0"/>
          <a:ext cx="3062861" cy="2374085"/>
        </a:xfrm>
        <a:prstGeom prst="rightArrow">
          <a:avLst>
            <a:gd name="adj1" fmla="val 70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8890" rIns="1778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noProof="0" dirty="0"/>
            <a:t>Inclusion of underrepresented students</a:t>
          </a:r>
        </a:p>
      </dsp:txBody>
      <dsp:txXfrm>
        <a:off x="1831967" y="356113"/>
        <a:ext cx="1493145" cy="1661859"/>
      </dsp:txXfrm>
    </dsp:sp>
    <dsp:sp modelId="{F4140279-C1E2-4F38-A5D5-A07A4C3725CF}">
      <dsp:nvSpPr>
        <dsp:cNvPr id="0" name=""/>
        <dsp:cNvSpPr/>
      </dsp:nvSpPr>
      <dsp:spPr>
        <a:xfrm>
          <a:off x="414912" y="500327"/>
          <a:ext cx="1357976" cy="135797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2001 Prague Communiqué</a:t>
          </a:r>
          <a:endParaRPr lang="en-US" sz="1200" kern="1200" dirty="0"/>
        </a:p>
      </dsp:txBody>
      <dsp:txXfrm>
        <a:off x="613783" y="699198"/>
        <a:ext cx="960234" cy="960234"/>
      </dsp:txXfrm>
    </dsp:sp>
    <dsp:sp modelId="{45DD4ACD-FBD8-4EA3-85D3-F92062B183AD}">
      <dsp:nvSpPr>
        <dsp:cNvPr id="0" name=""/>
        <dsp:cNvSpPr/>
      </dsp:nvSpPr>
      <dsp:spPr>
        <a:xfrm>
          <a:off x="5037011" y="0"/>
          <a:ext cx="2715953" cy="2374085"/>
        </a:xfrm>
        <a:prstGeom prst="rightArrow">
          <a:avLst>
            <a:gd name="adj1" fmla="val 70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11430" rIns="2286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Widening access</a:t>
          </a:r>
          <a:endParaRPr lang="en-US" sz="1800" kern="1200" dirty="0"/>
        </a:p>
      </dsp:txBody>
      <dsp:txXfrm>
        <a:off x="5715999" y="356113"/>
        <a:ext cx="1324027" cy="1661859"/>
      </dsp:txXfrm>
    </dsp:sp>
    <dsp:sp modelId="{B9891FC5-0024-4BE6-A9A3-68C03488C833}">
      <dsp:nvSpPr>
        <dsp:cNvPr id="0" name=""/>
        <dsp:cNvSpPr/>
      </dsp:nvSpPr>
      <dsp:spPr>
        <a:xfrm>
          <a:off x="4358022" y="508054"/>
          <a:ext cx="1357976" cy="135797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2003 Berlin Communiqué</a:t>
          </a:r>
          <a:endParaRPr lang="en-US" sz="1200" kern="1200" dirty="0"/>
        </a:p>
      </dsp:txBody>
      <dsp:txXfrm>
        <a:off x="4556893" y="706925"/>
        <a:ext cx="960234" cy="960234"/>
      </dsp:txXfrm>
    </dsp:sp>
    <dsp:sp modelId="{52FBEA78-C0CF-4EFC-B729-79280695839C}">
      <dsp:nvSpPr>
        <dsp:cNvPr id="0" name=""/>
        <dsp:cNvSpPr/>
      </dsp:nvSpPr>
      <dsp:spPr>
        <a:xfrm>
          <a:off x="8621099" y="0"/>
          <a:ext cx="2715953" cy="2374085"/>
        </a:xfrm>
        <a:prstGeom prst="rightArrow">
          <a:avLst>
            <a:gd name="adj1" fmla="val 70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11430" rIns="2286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Equitable access</a:t>
          </a:r>
          <a:endParaRPr lang="en-US" sz="1800" kern="1200" dirty="0"/>
        </a:p>
      </dsp:txBody>
      <dsp:txXfrm>
        <a:off x="9300088" y="356113"/>
        <a:ext cx="1324027" cy="1661859"/>
      </dsp:txXfrm>
    </dsp:sp>
    <dsp:sp modelId="{494709C4-A8D0-4008-8513-28FDFE037E23}">
      <dsp:nvSpPr>
        <dsp:cNvPr id="0" name=""/>
        <dsp:cNvSpPr/>
      </dsp:nvSpPr>
      <dsp:spPr>
        <a:xfrm>
          <a:off x="7942111" y="508054"/>
          <a:ext cx="1357976" cy="135797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2005 Bergen Communiqué</a:t>
          </a:r>
          <a:endParaRPr lang="en-US" sz="1200" kern="1200" dirty="0"/>
        </a:p>
      </dsp:txBody>
      <dsp:txXfrm>
        <a:off x="8140982" y="706925"/>
        <a:ext cx="960234" cy="9602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5543C0-6060-4FDC-B2E7-EFCD9EB574A2}">
      <dsp:nvSpPr>
        <dsp:cNvPr id="0" name=""/>
        <dsp:cNvSpPr/>
      </dsp:nvSpPr>
      <dsp:spPr>
        <a:xfrm>
          <a:off x="959063" y="0"/>
          <a:ext cx="2946184" cy="2374085"/>
        </a:xfrm>
        <a:prstGeom prst="rightArrow">
          <a:avLst>
            <a:gd name="adj1" fmla="val 70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11430" rIns="2286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Widening participation</a:t>
          </a:r>
          <a:endParaRPr lang="en-US" sz="1800" kern="1200" dirty="0"/>
        </a:p>
      </dsp:txBody>
      <dsp:txXfrm>
        <a:off x="1695609" y="356113"/>
        <a:ext cx="1436265" cy="1661859"/>
      </dsp:txXfrm>
    </dsp:sp>
    <dsp:sp modelId="{F4140279-C1E2-4F38-A5D5-A07A4C3725CF}">
      <dsp:nvSpPr>
        <dsp:cNvPr id="0" name=""/>
        <dsp:cNvSpPr/>
      </dsp:nvSpPr>
      <dsp:spPr>
        <a:xfrm>
          <a:off x="249385" y="500327"/>
          <a:ext cx="1357976" cy="135797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2009 Leuven Communiqué</a:t>
          </a:r>
          <a:endParaRPr lang="en-US" sz="1200" kern="1200" dirty="0"/>
        </a:p>
      </dsp:txBody>
      <dsp:txXfrm>
        <a:off x="448256" y="699198"/>
        <a:ext cx="960234" cy="960234"/>
      </dsp:txXfrm>
    </dsp:sp>
    <dsp:sp modelId="{45DD4ACD-FBD8-4EA3-85D3-F92062B183AD}">
      <dsp:nvSpPr>
        <dsp:cNvPr id="0" name=""/>
        <dsp:cNvSpPr/>
      </dsp:nvSpPr>
      <dsp:spPr>
        <a:xfrm>
          <a:off x="4662528" y="0"/>
          <a:ext cx="2715953" cy="2374085"/>
        </a:xfrm>
        <a:prstGeom prst="rightArrow">
          <a:avLst>
            <a:gd name="adj1" fmla="val 70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11430" rIns="2286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Flexibility of entry routes</a:t>
          </a:r>
          <a:endParaRPr lang="en-US" sz="1800" kern="1200" dirty="0"/>
        </a:p>
      </dsp:txBody>
      <dsp:txXfrm>
        <a:off x="5341517" y="356113"/>
        <a:ext cx="1324027" cy="1661859"/>
      </dsp:txXfrm>
    </dsp:sp>
    <dsp:sp modelId="{B9891FC5-0024-4BE6-A9A3-68C03488C833}">
      <dsp:nvSpPr>
        <dsp:cNvPr id="0" name=""/>
        <dsp:cNvSpPr/>
      </dsp:nvSpPr>
      <dsp:spPr>
        <a:xfrm>
          <a:off x="3994105" y="479740"/>
          <a:ext cx="1357976" cy="135797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2012 Bucharest Communiqué</a:t>
          </a:r>
          <a:endParaRPr lang="en-US" sz="1200" kern="1200" dirty="0"/>
        </a:p>
      </dsp:txBody>
      <dsp:txXfrm>
        <a:off x="4192976" y="678611"/>
        <a:ext cx="960234" cy="960234"/>
      </dsp:txXfrm>
    </dsp:sp>
    <dsp:sp modelId="{52FBEA78-C0CF-4EFC-B729-79280695839C}">
      <dsp:nvSpPr>
        <dsp:cNvPr id="0" name=""/>
        <dsp:cNvSpPr/>
      </dsp:nvSpPr>
      <dsp:spPr>
        <a:xfrm>
          <a:off x="7984524" y="0"/>
          <a:ext cx="3518055" cy="2374085"/>
        </a:xfrm>
        <a:prstGeom prst="rightArrow">
          <a:avLst>
            <a:gd name="adj1" fmla="val 70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11430" rIns="2286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hr-HR" sz="1800" b="1" kern="1200" dirty="0"/>
            <a:t>Strategy</a:t>
          </a:r>
          <a:r>
            <a:rPr lang="hr-HR" sz="1800" kern="1200" dirty="0"/>
            <a:t> for social dimension 2015-2020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hr-HR" sz="1800" kern="1200" dirty="0"/>
            <a:t>Link to lifelong learning</a:t>
          </a:r>
          <a:endParaRPr lang="en-US" sz="1800" kern="1200" dirty="0"/>
        </a:p>
      </dsp:txBody>
      <dsp:txXfrm>
        <a:off x="8864038" y="356113"/>
        <a:ext cx="1807611" cy="1661859"/>
      </dsp:txXfrm>
    </dsp:sp>
    <dsp:sp modelId="{494709C4-A8D0-4008-8513-28FDFE037E23}">
      <dsp:nvSpPr>
        <dsp:cNvPr id="0" name=""/>
        <dsp:cNvSpPr/>
      </dsp:nvSpPr>
      <dsp:spPr>
        <a:xfrm>
          <a:off x="7493358" y="479740"/>
          <a:ext cx="1357976" cy="1357976"/>
        </a:xfrm>
        <a:prstGeom prst="ellipse">
          <a:avLst/>
        </a:prstGeom>
        <a:solidFill>
          <a:srgbClr val="0080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2015 Yerevan Communiqué</a:t>
          </a:r>
          <a:endParaRPr lang="en-US" sz="1200" kern="1200" dirty="0"/>
        </a:p>
      </dsp:txBody>
      <dsp:txXfrm>
        <a:off x="7692229" y="678611"/>
        <a:ext cx="960234" cy="9602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6D98FC-F547-475E-BEC8-C6B3C64AC218}">
      <dsp:nvSpPr>
        <dsp:cNvPr id="0" name=""/>
        <dsp:cNvSpPr/>
      </dsp:nvSpPr>
      <dsp:spPr>
        <a:xfrm>
          <a:off x="6313720" y="2669684"/>
          <a:ext cx="5065479" cy="2440777"/>
        </a:xfrm>
        <a:prstGeom prst="roundRect">
          <a:avLst>
            <a:gd name="adj" fmla="val 10000"/>
          </a:avLst>
        </a:prstGeom>
        <a:solidFill>
          <a:schemeClr val="bg2">
            <a:lumMod val="20000"/>
            <a:lumOff val="80000"/>
            <a:alpha val="90000"/>
          </a:schemeClr>
        </a:solidFill>
        <a:ln w="6350" cap="flat" cmpd="sng" algn="ctr">
          <a:solidFill>
            <a:schemeClr val="accent6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b="1" kern="1200" dirty="0">
              <a:solidFill>
                <a:srgbClr val="FF0000"/>
              </a:solidFill>
            </a:rPr>
            <a:t>New: </a:t>
          </a:r>
          <a:r>
            <a:rPr lang="hr-HR" sz="1400" kern="1200" dirty="0"/>
            <a:t>P</a:t>
          </a:r>
          <a:r>
            <a:rPr lang="en-GB" sz="1400" kern="1200" dirty="0" err="1"/>
            <a:t>ublic</a:t>
          </a:r>
          <a:r>
            <a:rPr lang="en-GB" sz="1400" kern="1200" dirty="0"/>
            <a:t> authorities and higher</a:t>
          </a:r>
          <a:r>
            <a:rPr lang="hr-HR" sz="1400" kern="1200" dirty="0"/>
            <a:t> education</a:t>
          </a:r>
          <a:r>
            <a:rPr lang="en-GB" sz="1400" kern="1200" dirty="0"/>
            <a:t> institutions need </a:t>
          </a:r>
          <a:r>
            <a:rPr lang="en-GB" sz="1400" b="1" kern="1200" dirty="0"/>
            <a:t>to int</a:t>
          </a:r>
          <a:r>
            <a:rPr lang="hr-HR" sz="1400" b="1" kern="1200" dirty="0"/>
            <a:t>e</a:t>
          </a:r>
          <a:r>
            <a:rPr lang="en-GB" sz="1400" b="1" kern="1200" dirty="0"/>
            <a:t>grate the principles into the core higher education mission:</a:t>
          </a:r>
          <a:r>
            <a:rPr lang="en-GB" sz="1400" kern="1200" dirty="0"/>
            <a:t> learning and teaching, research, innovation, knowledge exchange and outreach, institutional governance and management, policies for empowering students</a:t>
          </a:r>
          <a:r>
            <a:rPr lang="hr-HR" sz="1400" kern="1200" dirty="0"/>
            <a:t> and</a:t>
          </a:r>
          <a:r>
            <a:rPr lang="en-GB" sz="1400" kern="1200" dirty="0"/>
            <a:t> staff.</a:t>
          </a:r>
          <a:endParaRPr lang="en-US" sz="1400" kern="1200" dirty="0"/>
        </a:p>
      </dsp:txBody>
      <dsp:txXfrm>
        <a:off x="7886980" y="3333494"/>
        <a:ext cx="3438603" cy="1723350"/>
      </dsp:txXfrm>
    </dsp:sp>
    <dsp:sp modelId="{71F6C6A3-DAD9-4721-96A3-E383448314B5}">
      <dsp:nvSpPr>
        <dsp:cNvPr id="0" name=""/>
        <dsp:cNvSpPr/>
      </dsp:nvSpPr>
      <dsp:spPr>
        <a:xfrm>
          <a:off x="3" y="2734815"/>
          <a:ext cx="4622015" cy="2303681"/>
        </a:xfrm>
        <a:prstGeom prst="roundRect">
          <a:avLst>
            <a:gd name="adj" fmla="val 10000"/>
          </a:avLst>
        </a:prstGeom>
        <a:solidFill>
          <a:schemeClr val="bg2">
            <a:lumMod val="20000"/>
            <a:lumOff val="80000"/>
            <a:alpha val="90000"/>
          </a:schemeClr>
        </a:solidFill>
        <a:ln w="6350" cap="flat" cmpd="sng" algn="ctr">
          <a:solidFill>
            <a:schemeClr val="accent6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700" b="1" kern="1200" dirty="0">
              <a:solidFill>
                <a:srgbClr val="FF0000"/>
              </a:solidFill>
            </a:rPr>
            <a:t>New: </a:t>
          </a:r>
          <a:r>
            <a:rPr lang="hr-HR" sz="1700" b="0" kern="1200" dirty="0">
              <a:solidFill>
                <a:schemeClr val="tx1"/>
              </a:solidFill>
            </a:rPr>
            <a:t>moving beyond widening accessability clauses and </a:t>
          </a:r>
          <a:r>
            <a:rPr lang="hr-HR" sz="1700" b="1" kern="1200" dirty="0">
              <a:solidFill>
                <a:schemeClr val="accent6"/>
              </a:solidFill>
            </a:rPr>
            <a:t>focusing on public good agenda </a:t>
          </a:r>
          <a:r>
            <a:rPr lang="hr-HR" sz="1700" b="0" kern="1200" dirty="0">
              <a:solidFill>
                <a:schemeClr val="tx1"/>
              </a:solidFill>
            </a:rPr>
            <a:t>by integrating principles in core HE mission and governance</a:t>
          </a:r>
          <a:endParaRPr lang="en-US" sz="1700" kern="1200" dirty="0"/>
        </a:p>
      </dsp:txBody>
      <dsp:txXfrm>
        <a:off x="50607" y="3361339"/>
        <a:ext cx="3134202" cy="1626553"/>
      </dsp:txXfrm>
    </dsp:sp>
    <dsp:sp modelId="{B15EEF72-DF1B-476C-BF9E-7A3F2B3B3704}">
      <dsp:nvSpPr>
        <dsp:cNvPr id="0" name=""/>
        <dsp:cNvSpPr/>
      </dsp:nvSpPr>
      <dsp:spPr>
        <a:xfrm>
          <a:off x="5892642" y="-146122"/>
          <a:ext cx="5486557" cy="2328964"/>
        </a:xfrm>
        <a:prstGeom prst="roundRect">
          <a:avLst>
            <a:gd name="adj" fmla="val 10000"/>
          </a:avLst>
        </a:prstGeom>
        <a:solidFill>
          <a:schemeClr val="bg2">
            <a:lumMod val="20000"/>
            <a:lumOff val="80000"/>
            <a:alpha val="90000"/>
          </a:schemeClr>
        </a:solidFill>
        <a:ln w="6350" cap="flat" cmpd="sng" algn="ctr">
          <a:solidFill>
            <a:schemeClr val="accent6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b="1" kern="1200" dirty="0">
              <a:solidFill>
                <a:srgbClr val="FF0000"/>
              </a:solidFill>
            </a:rPr>
            <a:t>New:</a:t>
          </a:r>
          <a:r>
            <a:rPr lang="hr-HR" sz="1600" kern="1200" dirty="0"/>
            <a:t> </a:t>
          </a:r>
          <a:r>
            <a:rPr lang="hr-HR" sz="1600" b="1" kern="1200" dirty="0"/>
            <a:t>enlarged definition </a:t>
          </a:r>
          <a:r>
            <a:rPr lang="hr-HR" sz="1600" kern="1200" dirty="0"/>
            <a:t>that goes beyond the London definition -</a:t>
          </a:r>
          <a:r>
            <a:rPr lang="en-GB" sz="1600" kern="1200" dirty="0"/>
            <a:t> by stressing that the social dimension encompasses the </a:t>
          </a:r>
          <a:r>
            <a:rPr lang="en-GB" sz="1600" b="1" kern="1200" dirty="0"/>
            <a:t>creation of an inclusive environment </a:t>
          </a:r>
          <a:r>
            <a:rPr lang="en-GB" sz="1600" kern="1200" dirty="0"/>
            <a:t>in higher education that fosters equity and diversity and is responsive to the needs of local communities. </a:t>
          </a:r>
          <a:endParaRPr lang="en-US" sz="1600" kern="1200" dirty="0"/>
        </a:p>
      </dsp:txBody>
      <dsp:txXfrm>
        <a:off x="7589770" y="-94962"/>
        <a:ext cx="3738269" cy="1644403"/>
      </dsp:txXfrm>
    </dsp:sp>
    <dsp:sp modelId="{328E44C3-0A57-4300-BA39-9B38573A9BB1}">
      <dsp:nvSpPr>
        <dsp:cNvPr id="0" name=""/>
        <dsp:cNvSpPr/>
      </dsp:nvSpPr>
      <dsp:spPr>
        <a:xfrm>
          <a:off x="0" y="-89510"/>
          <a:ext cx="5590098" cy="2276218"/>
        </a:xfrm>
        <a:prstGeom prst="roundRect">
          <a:avLst>
            <a:gd name="adj" fmla="val 10000"/>
          </a:avLst>
        </a:prstGeom>
        <a:solidFill>
          <a:schemeClr val="bg1">
            <a:alpha val="90000"/>
          </a:schemeClr>
        </a:solidFill>
        <a:ln w="6350" cap="flat" cmpd="sng" algn="ctr">
          <a:solidFill>
            <a:schemeClr val="accent6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600"/>
            </a:spcAft>
            <a:buChar char="•"/>
          </a:pPr>
          <a:r>
            <a:rPr lang="hr-HR" sz="1400" b="1" kern="1200" dirty="0"/>
            <a:t>Definition</a:t>
          </a:r>
          <a:r>
            <a:rPr lang="hr-HR" sz="1400" kern="1200" dirty="0"/>
            <a:t>: </a:t>
          </a:r>
          <a:r>
            <a:rPr lang="en-GB" sz="1400" kern="1200" dirty="0"/>
            <a:t>composition of the</a:t>
          </a:r>
          <a:r>
            <a:rPr lang="hr-HR" sz="1400" kern="1200" dirty="0"/>
            <a:t> </a:t>
          </a:r>
          <a:r>
            <a:rPr lang="en-GB" sz="1400" kern="1200" dirty="0"/>
            <a:t>student body entering, participating in and completing higher education at all levels should correspond to the heterogeneous social profile of society at large</a:t>
          </a:r>
          <a:endParaRPr lang="en-US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600"/>
            </a:spcAft>
            <a:buChar char="•"/>
          </a:pPr>
          <a:r>
            <a:rPr lang="hr-HR" sz="1400" kern="1200" dirty="0"/>
            <a:t>Policy levers </a:t>
          </a:r>
          <a:r>
            <a:rPr lang="en-GB" sz="1400" kern="1200" dirty="0"/>
            <a:t>for </a:t>
          </a:r>
          <a:r>
            <a:rPr lang="hr-HR" sz="1400" kern="1200" dirty="0"/>
            <a:t>identifying and </a:t>
          </a:r>
          <a:r>
            <a:rPr lang="en-GB" sz="1400" kern="1200" dirty="0"/>
            <a:t>improving the prospects of </a:t>
          </a:r>
          <a:r>
            <a:rPr lang="en-GB" sz="1400" b="1" kern="1200" dirty="0"/>
            <a:t>underrepresented, disadvantaged and vulnerable students</a:t>
          </a:r>
          <a:endParaRPr lang="en-US" sz="1400" b="1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600"/>
            </a:spcAft>
            <a:buChar char="•"/>
          </a:pPr>
          <a:r>
            <a:rPr lang="hr-HR" sz="1400" kern="1200" dirty="0"/>
            <a:t>Embraces a </a:t>
          </a:r>
          <a:r>
            <a:rPr lang="hr-HR" sz="1400" b="1" kern="1200" dirty="0">
              <a:solidFill>
                <a:schemeClr val="accent6"/>
              </a:solidFill>
            </a:rPr>
            <a:t>social justice agenda</a:t>
          </a:r>
          <a:endParaRPr lang="en-US" sz="1400" b="1" kern="1200" dirty="0">
            <a:solidFill>
              <a:schemeClr val="accent6"/>
            </a:solidFill>
          </a:endParaRPr>
        </a:p>
      </dsp:txBody>
      <dsp:txXfrm>
        <a:off x="50001" y="-39509"/>
        <a:ext cx="3813067" cy="1607161"/>
      </dsp:txXfrm>
    </dsp:sp>
    <dsp:sp modelId="{5A006282-1A1F-4F38-939C-8CB3E74A48EA}">
      <dsp:nvSpPr>
        <dsp:cNvPr id="0" name=""/>
        <dsp:cNvSpPr/>
      </dsp:nvSpPr>
      <dsp:spPr>
        <a:xfrm>
          <a:off x="3417793" y="293951"/>
          <a:ext cx="2272664" cy="2182233"/>
        </a:xfrm>
        <a:prstGeom prst="pieWedg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>
              <a:solidFill>
                <a:schemeClr val="accent6"/>
              </a:solidFill>
            </a:rPr>
            <a:t>Starting point: </a:t>
          </a:r>
          <a:r>
            <a:rPr lang="hr-HR" sz="1600" kern="1200" dirty="0">
              <a:solidFill>
                <a:schemeClr val="accent6"/>
              </a:solidFill>
            </a:rPr>
            <a:t>definition in the 2007 London Communique</a:t>
          </a:r>
          <a:endParaRPr lang="en-US" sz="1600" kern="1200" dirty="0">
            <a:solidFill>
              <a:schemeClr val="accent6"/>
            </a:solidFill>
          </a:endParaRPr>
        </a:p>
      </dsp:txBody>
      <dsp:txXfrm>
        <a:off x="4083441" y="933112"/>
        <a:ext cx="1607016" cy="1543072"/>
      </dsp:txXfrm>
    </dsp:sp>
    <dsp:sp modelId="{C86ACC12-4F6E-4C32-A9B5-199BFAF091F4}">
      <dsp:nvSpPr>
        <dsp:cNvPr id="0" name=""/>
        <dsp:cNvSpPr/>
      </dsp:nvSpPr>
      <dsp:spPr>
        <a:xfrm rot="5400000">
          <a:off x="5739731" y="299725"/>
          <a:ext cx="2170685" cy="2170685"/>
        </a:xfrm>
        <a:prstGeom prst="pieWedge">
          <a:avLst/>
        </a:prstGeom>
        <a:gradFill rotWithShape="0">
          <a:gsLst>
            <a:gs pos="0">
              <a:schemeClr val="accent5">
                <a:hueOff val="1085675"/>
                <a:satOff val="3732"/>
                <a:lumOff val="-179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1085675"/>
                <a:satOff val="3732"/>
                <a:lumOff val="-179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1085675"/>
                <a:satOff val="3732"/>
                <a:lumOff val="-179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rgbClr val="FF0000"/>
              </a:solidFill>
            </a:rPr>
            <a:t>New: </a:t>
          </a:r>
          <a:r>
            <a:rPr lang="hr-HR" sz="2000" kern="1200" dirty="0"/>
            <a:t>fosters </a:t>
          </a:r>
          <a:r>
            <a:rPr lang="hr-HR" sz="2000" b="1" kern="1200" dirty="0"/>
            <a:t>equity</a:t>
          </a:r>
          <a:endParaRPr lang="en-US" sz="2000" b="1" kern="1200" dirty="0"/>
        </a:p>
      </dsp:txBody>
      <dsp:txXfrm rot="-5400000">
        <a:off x="5739731" y="935504"/>
        <a:ext cx="1534906" cy="1534906"/>
      </dsp:txXfrm>
    </dsp:sp>
    <dsp:sp modelId="{BCDEDDF1-8B79-4625-A1EE-37A33EB6212C}">
      <dsp:nvSpPr>
        <dsp:cNvPr id="0" name=""/>
        <dsp:cNvSpPr/>
      </dsp:nvSpPr>
      <dsp:spPr>
        <a:xfrm rot="10800000">
          <a:off x="5739731" y="2570673"/>
          <a:ext cx="2170685" cy="2170685"/>
        </a:xfrm>
        <a:prstGeom prst="pieWedge">
          <a:avLst/>
        </a:prstGeom>
        <a:gradFill rotWithShape="0">
          <a:gsLst>
            <a:gs pos="0">
              <a:schemeClr val="accent5">
                <a:hueOff val="2171351"/>
                <a:satOff val="7464"/>
                <a:lumOff val="-3581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2171351"/>
                <a:satOff val="7464"/>
                <a:lumOff val="-3581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2171351"/>
                <a:satOff val="7464"/>
                <a:lumOff val="-3581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rgbClr val="FF0000"/>
              </a:solidFill>
            </a:rPr>
            <a:t>New: </a:t>
          </a:r>
          <a:r>
            <a:rPr lang="hr-HR" sz="2000" kern="1200" dirty="0"/>
            <a:t>fosters </a:t>
          </a:r>
          <a:r>
            <a:rPr lang="hr-HR" sz="2000" b="1" kern="1200" dirty="0"/>
            <a:t>diversity</a:t>
          </a:r>
          <a:endParaRPr lang="en-US" sz="2000" kern="1200" dirty="0"/>
        </a:p>
      </dsp:txBody>
      <dsp:txXfrm rot="10800000">
        <a:off x="5739731" y="2570673"/>
        <a:ext cx="1534906" cy="1534906"/>
      </dsp:txXfrm>
    </dsp:sp>
    <dsp:sp modelId="{0F312305-A4BA-4988-8334-5BC9298AC437}">
      <dsp:nvSpPr>
        <dsp:cNvPr id="0" name=""/>
        <dsp:cNvSpPr/>
      </dsp:nvSpPr>
      <dsp:spPr>
        <a:xfrm rot="16200000">
          <a:off x="3496991" y="2515570"/>
          <a:ext cx="2121780" cy="2263439"/>
        </a:xfrm>
        <a:prstGeom prst="pieWedge">
          <a:avLst/>
        </a:prstGeom>
        <a:gradFill rotWithShape="0">
          <a:gsLst>
            <a:gs pos="0">
              <a:schemeClr val="accent5">
                <a:hueOff val="3257026"/>
                <a:satOff val="11196"/>
                <a:lumOff val="-5372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3257026"/>
                <a:satOff val="11196"/>
                <a:lumOff val="-5372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3257026"/>
                <a:satOff val="11196"/>
                <a:lumOff val="-5372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>
              <a:solidFill>
                <a:srgbClr val="FF0000"/>
              </a:solidFill>
            </a:rPr>
            <a:t>New: </a:t>
          </a:r>
          <a:r>
            <a:rPr lang="hr-HR" sz="1600" b="0" kern="1200" dirty="0">
              <a:solidFill>
                <a:schemeClr val="bg1"/>
              </a:solidFill>
            </a:rPr>
            <a:t>responsive to the </a:t>
          </a:r>
          <a:r>
            <a:rPr lang="hr-HR" sz="1600" b="1" kern="1200" dirty="0">
              <a:solidFill>
                <a:schemeClr val="bg1"/>
              </a:solidFill>
            </a:rPr>
            <a:t>needs of local communities</a:t>
          </a:r>
          <a:endParaRPr lang="en-US" sz="1600" kern="1200" dirty="0">
            <a:solidFill>
              <a:schemeClr val="bg1"/>
            </a:solidFill>
          </a:endParaRPr>
        </a:p>
      </dsp:txBody>
      <dsp:txXfrm rot="5400000">
        <a:off x="4089108" y="2586400"/>
        <a:ext cx="1600493" cy="1500325"/>
      </dsp:txXfrm>
    </dsp:sp>
    <dsp:sp modelId="{D2E6C831-04C9-4057-821F-96345BE6397C}">
      <dsp:nvSpPr>
        <dsp:cNvPr id="0" name=""/>
        <dsp:cNvSpPr/>
      </dsp:nvSpPr>
      <dsp:spPr>
        <a:xfrm>
          <a:off x="5314868" y="2069360"/>
          <a:ext cx="749463" cy="651707"/>
        </a:xfrm>
        <a:prstGeom prst="circular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CFFAF27-8C43-423E-9116-05891C63ACF9}">
      <dsp:nvSpPr>
        <dsp:cNvPr id="0" name=""/>
        <dsp:cNvSpPr/>
      </dsp:nvSpPr>
      <dsp:spPr>
        <a:xfrm rot="10800000">
          <a:off x="5314868" y="2320016"/>
          <a:ext cx="749463" cy="651707"/>
        </a:xfrm>
        <a:prstGeom prst="circular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CA19B7A-41CC-4C99-95DE-74700938584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4817C2-8FE7-4751-AD51-2D9969E299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351554-1D6F-4183-8479-11AA59D2AE91}" type="datetimeFigureOut">
              <a:rPr lang="hr-HR" smtClean="0"/>
              <a:t>8.7.2021.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3AB03F-EDD0-41E5-8670-32D4BC0C92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8A4433-6189-4C38-9FA5-28D33BF3670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D0E5D5-73E9-4F86-A07D-D62AA635D02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87869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6873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4" name="Picture 10">
            <a:extLst>
              <a:ext uri="{FF2B5EF4-FFF2-40B4-BE49-F238E27FC236}">
                <a16:creationId xmlns:a16="http://schemas.microsoft.com/office/drawing/2014/main" id="{BA627921-AEFE-4DB1-884B-65B157C83DD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2735" y="2209800"/>
            <a:ext cx="6872008" cy="2033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71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F8EBF-63B5-4253-BAB8-3C912ECF99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8000" y="2186247"/>
            <a:ext cx="11176000" cy="1346662"/>
          </a:xfrm>
          <a:prstGeom prst="rect">
            <a:avLst/>
          </a:prstGeom>
        </p:spPr>
        <p:txBody>
          <a:bodyPr/>
          <a:lstStyle>
            <a:lvl1pPr>
              <a:defRPr sz="4000" b="1"/>
            </a:lvl1pPr>
          </a:lstStyle>
          <a:p>
            <a:r>
              <a:rPr lang="hr-HR" dirty="0"/>
              <a:t>PPT</a:t>
            </a:r>
            <a:br>
              <a:rPr lang="hr-HR" dirty="0"/>
            </a:br>
            <a:r>
              <a:rPr lang="hr-HR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B3583E-8271-484E-8E17-80DEED317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3532909"/>
            <a:ext cx="11176000" cy="2334490"/>
          </a:xfrm>
          <a:prstGeom prst="rect">
            <a:avLst/>
          </a:prstGeom>
        </p:spPr>
        <p:txBody>
          <a:bodyPr/>
          <a:lstStyle>
            <a:lvl1pPr>
              <a:buNone/>
              <a:defRPr sz="1800"/>
            </a:lvl1pPr>
            <a:lvl2pPr>
              <a:buNone/>
              <a:defRPr/>
            </a:lvl2pPr>
          </a:lstStyle>
          <a:p>
            <a:pPr lvl="0"/>
            <a:endParaRPr lang="hr-HR" dirty="0"/>
          </a:p>
          <a:p>
            <a:pPr lvl="0"/>
            <a:endParaRPr lang="hr-HR" dirty="0"/>
          </a:p>
          <a:p>
            <a:pPr lvl="0"/>
            <a:r>
              <a:rPr lang="hr-HR" dirty="0" err="1"/>
              <a:t>Your</a:t>
            </a:r>
            <a:r>
              <a:rPr lang="hr-HR" dirty="0"/>
              <a:t> </a:t>
            </a:r>
            <a:r>
              <a:rPr lang="hr-HR" dirty="0" err="1"/>
              <a:t>name</a:t>
            </a:r>
            <a:endParaRPr lang="hr-HR" dirty="0"/>
          </a:p>
          <a:p>
            <a:pPr lvl="0"/>
            <a:r>
              <a:rPr lang="hr-HR" dirty="0"/>
              <a:t>IDE – Institute for </a:t>
            </a:r>
            <a:r>
              <a:rPr lang="hr-HR" dirty="0" err="1"/>
              <a:t>the</a:t>
            </a:r>
            <a:r>
              <a:rPr lang="hr-HR" dirty="0"/>
              <a:t> Development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Education</a:t>
            </a:r>
            <a:endParaRPr lang="hr-HR" dirty="0"/>
          </a:p>
          <a:p>
            <a:pPr lvl="0"/>
            <a:r>
              <a:rPr lang="hr-HR" dirty="0"/>
              <a:t>Zagreb, Croatia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A1F4CF-DBD1-4F60-80E5-026887F4D8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033462" y="6096000"/>
            <a:ext cx="1650538" cy="33898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 algn="r"/>
            <a:fld id="{E3CE7E8D-B5A5-4ACE-8861-0E3156E45FBA}" type="slidenum">
              <a:rPr lang="en-US" altLang="sr-Latn-RS" smtClean="0"/>
              <a:pPr/>
              <a:t>‹#›</a:t>
            </a:fld>
            <a:endParaRPr lang="en-US" altLang="sr-Latn-RS" sz="900" dirty="0"/>
          </a:p>
        </p:txBody>
      </p:sp>
      <p:pic>
        <p:nvPicPr>
          <p:cNvPr id="6" name="Picture 11">
            <a:extLst>
              <a:ext uri="{FF2B5EF4-FFF2-40B4-BE49-F238E27FC236}">
                <a16:creationId xmlns:a16="http://schemas.microsoft.com/office/drawing/2014/main" id="{91C76F05-29AD-4C0F-B70F-BF90459634C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76198" cy="1307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>
            <a:extLst>
              <a:ext uri="{FF2B5EF4-FFF2-40B4-BE49-F238E27FC236}">
                <a16:creationId xmlns:a16="http://schemas.microsoft.com/office/drawing/2014/main" id="{1F9E7B0D-B9B4-444B-B0D0-1F5384AA9FF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434983"/>
            <a:ext cx="12122297" cy="423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8485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F8EBF-63B5-4253-BAB8-3C912ECF99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8000" y="1371601"/>
            <a:ext cx="11176000" cy="688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hr-HR" dirty="0"/>
              <a:t>Naslov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B3583E-8271-484E-8E17-80DEED317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1981200"/>
            <a:ext cx="11176000" cy="3886200"/>
          </a:xfrm>
          <a:prstGeom prst="rect">
            <a:avLst/>
          </a:prstGeom>
        </p:spPr>
        <p:txBody>
          <a:bodyPr/>
          <a:lstStyle>
            <a:lvl1pPr>
              <a:buNone/>
              <a:defRPr sz="2400"/>
            </a:lvl1pPr>
          </a:lstStyle>
          <a:p>
            <a:pPr lvl="0"/>
            <a:endParaRPr lang="hr-HR" dirty="0"/>
          </a:p>
          <a:p>
            <a:pPr lvl="0"/>
            <a:r>
              <a:rPr lang="hr-HR" dirty="0"/>
              <a:t>Tekst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A1F4CF-DBD1-4F60-80E5-026887F4D8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245600" y="6096000"/>
            <a:ext cx="2540000" cy="4572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 algn="r"/>
            <a:fld id="{E3CE7E8D-B5A5-4ACE-8861-0E3156E45FBA}" type="slidenum">
              <a:rPr lang="en-US" altLang="sr-Latn-RS" smtClean="0"/>
              <a:pPr/>
              <a:t>‹#›</a:t>
            </a:fld>
            <a:endParaRPr lang="en-US" altLang="sr-Latn-RS" sz="900" dirty="0"/>
          </a:p>
        </p:txBody>
      </p:sp>
      <p:pic>
        <p:nvPicPr>
          <p:cNvPr id="6" name="Picture 11">
            <a:extLst>
              <a:ext uri="{FF2B5EF4-FFF2-40B4-BE49-F238E27FC236}">
                <a16:creationId xmlns:a16="http://schemas.microsoft.com/office/drawing/2014/main" id="{91C76F05-29AD-4C0F-B70F-BF90459634C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76198" cy="1307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>
            <a:extLst>
              <a:ext uri="{FF2B5EF4-FFF2-40B4-BE49-F238E27FC236}">
                <a16:creationId xmlns:a16="http://schemas.microsoft.com/office/drawing/2014/main" id="{1F9E7B0D-B9B4-444B-B0D0-1F5384AA9FF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434983"/>
            <a:ext cx="12122297" cy="423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9617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2593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rgbClr val="70A54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70A541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70A541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70A541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70A541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70A541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70A541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70A541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70A541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ro.hr/" TargetMode="External"/><Relationship Id="rId2" Type="http://schemas.openxmlformats.org/officeDocument/2006/relationships/hyperlink" Target="mailto:nscukanec@iro.hr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ehea.info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22839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281E6-0A14-43DE-930B-EBE56F5F7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7744" y="373311"/>
            <a:ext cx="7636257" cy="688975"/>
          </a:xfrm>
        </p:spPr>
        <p:txBody>
          <a:bodyPr/>
          <a:lstStyle/>
          <a:p>
            <a:r>
              <a:rPr lang="hr-HR" b="1" dirty="0"/>
              <a:t>New </a:t>
            </a:r>
            <a:r>
              <a:rPr lang="hr-HR" b="1" dirty="0" err="1"/>
              <a:t>definition</a:t>
            </a:r>
            <a:r>
              <a:rPr lang="hr-HR" b="1" dirty="0"/>
              <a:t>: </a:t>
            </a:r>
            <a:r>
              <a:rPr lang="hr-HR" b="1" dirty="0" err="1"/>
              <a:t>social</a:t>
            </a:r>
            <a:r>
              <a:rPr lang="hr-HR" b="1" dirty="0"/>
              <a:t> </a:t>
            </a:r>
            <a:r>
              <a:rPr lang="hr-HR" b="1" dirty="0" err="1"/>
              <a:t>dimension</a:t>
            </a: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7CF3FA-2EBF-4CBD-B582-43DBE0C16F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245600" y="6088630"/>
            <a:ext cx="2540000" cy="457200"/>
          </a:xfrm>
        </p:spPr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10</a:t>
            </a:fld>
            <a:endParaRPr lang="en-US" altLang="sr-Latn-RS" sz="900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5C0B8A48-C459-47C7-A0CE-78CCC316F83A}"/>
              </a:ext>
            </a:extLst>
          </p:cNvPr>
          <p:cNvGraphicFramePr/>
          <p:nvPr/>
        </p:nvGraphicFramePr>
        <p:xfrm>
          <a:off x="406400" y="1283516"/>
          <a:ext cx="11379200" cy="50410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4599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A0EC5-5DE9-45B5-A099-269D34A70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7413" y="398835"/>
            <a:ext cx="5876587" cy="688975"/>
          </a:xfrm>
        </p:spPr>
        <p:txBody>
          <a:bodyPr/>
          <a:lstStyle/>
          <a:p>
            <a:r>
              <a:rPr lang="hr-HR" b="1" dirty="0"/>
              <a:t>Principles and Guidelines 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6DF5C-DF38-44DA-95C6-4D31991BB4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51" y="1485899"/>
            <a:ext cx="11176000" cy="4839399"/>
          </a:xfrm>
        </p:spPr>
        <p:txBody>
          <a:bodyPr/>
          <a:lstStyle/>
          <a:p>
            <a:pPr marL="0" indent="0"/>
            <a:r>
              <a:rPr lang="hr-HR" b="1" dirty="0">
                <a:solidFill>
                  <a:srgbClr val="008000"/>
                </a:solidFill>
                <a:effectLst/>
                <a:ea typeface="Calibri" panose="020F0502020204030204" pitchFamily="34" charset="0"/>
              </a:rPr>
              <a:t>10</a:t>
            </a:r>
            <a:r>
              <a:rPr lang="en-GB" b="1" dirty="0">
                <a:solidFill>
                  <a:srgbClr val="008000"/>
                </a:solidFill>
                <a:effectLst/>
                <a:ea typeface="Calibri" panose="020F0502020204030204" pitchFamily="34" charset="0"/>
              </a:rPr>
              <a:t> principles </a:t>
            </a:r>
            <a:r>
              <a:rPr lang="en-GB" dirty="0">
                <a:effectLst/>
                <a:ea typeface="Calibri" panose="020F0502020204030204" pitchFamily="34" charset="0"/>
              </a:rPr>
              <a:t>for the social dimension </a:t>
            </a:r>
            <a:r>
              <a:rPr lang="en-GB" b="1" dirty="0">
                <a:effectLst/>
                <a:ea typeface="Calibri" panose="020F0502020204030204" pitchFamily="34" charset="0"/>
              </a:rPr>
              <a:t>for the upcoming decade</a:t>
            </a:r>
            <a:r>
              <a:rPr lang="hr-HR" dirty="0">
                <a:effectLst/>
                <a:ea typeface="Calibri" panose="020F0502020204030204" pitchFamily="34" charset="0"/>
              </a:rPr>
              <a:t>: </a:t>
            </a:r>
          </a:p>
          <a:p>
            <a:pPr marL="0" indent="0"/>
            <a:endParaRPr lang="hr-HR" sz="1200" dirty="0">
              <a:effectLst/>
              <a:ea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chemeClr val="accent6"/>
                </a:solidFill>
                <a:effectLst/>
                <a:ea typeface="Calibri" panose="020F0502020204030204" pitchFamily="34" charset="0"/>
              </a:rPr>
              <a:t>Principles</a:t>
            </a:r>
            <a:r>
              <a:rPr lang="en-GB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hr-HR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= </a:t>
            </a:r>
            <a:r>
              <a:rPr lang="en-GB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should be understood as high-level statements that serve as a </a:t>
            </a:r>
            <a:r>
              <a:rPr lang="en-GB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basis for the conceptualization of different policies</a:t>
            </a:r>
            <a:r>
              <a:rPr lang="en-GB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for social dimension enhancement. </a:t>
            </a:r>
            <a:endParaRPr lang="hr-HR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marL="0" indent="0"/>
            <a:endParaRPr lang="hr-HR" sz="1200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chemeClr val="accent6"/>
                </a:solidFill>
                <a:effectLst/>
                <a:ea typeface="Calibri" panose="020F0502020204030204" pitchFamily="34" charset="0"/>
              </a:rPr>
              <a:t>Guidelines</a:t>
            </a:r>
            <a:r>
              <a:rPr lang="en-GB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hr-HR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=</a:t>
            </a:r>
            <a:r>
              <a:rPr lang="en-GB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recommendations intended to advise policy makers on how the principles should be implemented in practice.</a:t>
            </a:r>
            <a:r>
              <a:rPr lang="en-GB" dirty="0">
                <a:effectLst/>
                <a:ea typeface="Calibri" panose="020F0502020204030204" pitchFamily="34" charset="0"/>
              </a:rPr>
              <a:t> </a:t>
            </a:r>
            <a:endParaRPr lang="hr-HR" dirty="0">
              <a:effectLst/>
              <a:ea typeface="Calibri" panose="020F0502020204030204" pitchFamily="34" charset="0"/>
            </a:endParaRPr>
          </a:p>
          <a:p>
            <a:pPr marL="0" indent="0"/>
            <a:endParaRPr lang="hr-HR" sz="1200" dirty="0">
              <a:effectLst/>
              <a:ea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r-HR" b="1" dirty="0">
                <a:solidFill>
                  <a:schemeClr val="accent6"/>
                </a:solidFill>
              </a:rPr>
              <a:t>Glossary of Terms and Definitions: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dirty="0"/>
              <a:t>Underrepresented students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dirty="0"/>
              <a:t>Disadvantaged students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dirty="0"/>
              <a:t>Vulnerable students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9BD21B-37B5-40CD-BA4E-1B2897B0B3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11</a:t>
            </a:fld>
            <a:endParaRPr lang="en-US" altLang="sr-Latn-RS" sz="900" dirty="0"/>
          </a:p>
        </p:txBody>
      </p:sp>
    </p:spTree>
    <p:extLst>
      <p:ext uri="{BB962C8B-B14F-4D97-AF65-F5344CB8AC3E}">
        <p14:creationId xmlns:p14="http://schemas.microsoft.com/office/powerpoint/2010/main" val="15581112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1E6FFD-DD2F-44FC-B5D2-91749C4376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12</a:t>
            </a:fld>
            <a:endParaRPr lang="en-US" altLang="sr-Latn-RS" sz="900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8CD96CE-53F1-4186-B508-E5D950B5E31B}"/>
              </a:ext>
            </a:extLst>
          </p:cNvPr>
          <p:cNvSpPr/>
          <p:nvPr/>
        </p:nvSpPr>
        <p:spPr bwMode="auto">
          <a:xfrm>
            <a:off x="4882388" y="2586990"/>
            <a:ext cx="2151888" cy="1684020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Principles &amp; Guidelines </a:t>
            </a:r>
            <a:r>
              <a:rPr kumimoji="0" lang="hr-H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for </a:t>
            </a:r>
            <a:r>
              <a:rPr kumimoji="0" lang="hr-H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social</a:t>
            </a:r>
            <a:r>
              <a:rPr kumimoji="0" lang="hr-H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kumimoji="0" lang="hr-H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dimension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EB65DC7-A2DD-4F09-AE04-869CB6890629}"/>
              </a:ext>
            </a:extLst>
          </p:cNvPr>
          <p:cNvSpPr/>
          <p:nvPr/>
        </p:nvSpPr>
        <p:spPr bwMode="auto">
          <a:xfrm>
            <a:off x="6317996" y="237744"/>
            <a:ext cx="1676400" cy="926592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Strategic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 approach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DC3C2C5-74DB-4882-95C7-58E9E04FA269}"/>
              </a:ext>
            </a:extLst>
          </p:cNvPr>
          <p:cNvSpPr/>
          <p:nvPr/>
        </p:nvSpPr>
        <p:spPr bwMode="auto">
          <a:xfrm>
            <a:off x="7637272" y="830580"/>
            <a:ext cx="2944368" cy="1709928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latin typeface="Arial" panose="020B0604020202020204" pitchFamily="34" charset="0"/>
                <a:ea typeface="ＭＳ Ｐゴシック" panose="020B0600070205080204" pitchFamily="34" charset="-128"/>
              </a:rPr>
              <a:t>Supportive legal framework: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Flexible and adaptable L&amp;T</a:t>
            </a:r>
            <a:r>
              <a:rPr kumimoji="0" lang="hr-H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, RPL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94B366F-D207-40C8-8CA1-F93B7DA7A9BF}"/>
              </a:ext>
            </a:extLst>
          </p:cNvPr>
          <p:cNvSpPr/>
          <p:nvPr/>
        </p:nvSpPr>
        <p:spPr bwMode="auto">
          <a:xfrm>
            <a:off x="8906256" y="2438400"/>
            <a:ext cx="3121152" cy="2215896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Inclusiveness of the entire education system: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From early childhood</a:t>
            </a:r>
            <a:r>
              <a:rPr lang="hr-HR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hr-HR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edu</a:t>
            </a:r>
            <a:r>
              <a:rPr 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 to lifelong learning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9EAFE67-5381-4780-83D9-8E61D858AB6B}"/>
              </a:ext>
            </a:extLst>
          </p:cNvPr>
          <p:cNvSpPr/>
          <p:nvPr/>
        </p:nvSpPr>
        <p:spPr bwMode="auto">
          <a:xfrm>
            <a:off x="8068056" y="4703064"/>
            <a:ext cx="2944368" cy="1225296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Reliable data: 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for evidence</a:t>
            </a:r>
            <a:r>
              <a:rPr kumimoji="0" lang="hr-H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-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based improvements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473F9ED-1F82-4A5E-A5FC-8A90ABA65D39}"/>
              </a:ext>
            </a:extLst>
          </p:cNvPr>
          <p:cNvSpPr/>
          <p:nvPr/>
        </p:nvSpPr>
        <p:spPr bwMode="auto">
          <a:xfrm>
            <a:off x="5477256" y="5138928"/>
            <a:ext cx="2590800" cy="1481328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Effective counselling and guidance 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for students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EFC651F-9718-4330-80FF-E75EF6409EE6}"/>
              </a:ext>
            </a:extLst>
          </p:cNvPr>
          <p:cNvSpPr/>
          <p:nvPr/>
        </p:nvSpPr>
        <p:spPr bwMode="auto">
          <a:xfrm>
            <a:off x="3115056" y="5474208"/>
            <a:ext cx="2243328" cy="1146048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Sufficient and sustainable </a:t>
            </a: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funding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43B391F-3E90-45A5-9BEB-58C8A0D34CDA}"/>
              </a:ext>
            </a:extLst>
          </p:cNvPr>
          <p:cNvSpPr/>
          <p:nvPr/>
        </p:nvSpPr>
        <p:spPr bwMode="auto">
          <a:xfrm>
            <a:off x="660400" y="4919472"/>
            <a:ext cx="2515616" cy="1225296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Strengthening </a:t>
            </a: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HEIs’ capacity for diversity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B75C9D3-6B6D-490B-BCD8-0BE016B0D1D9}"/>
              </a:ext>
            </a:extLst>
          </p:cNvPr>
          <p:cNvSpPr/>
          <p:nvPr/>
        </p:nvSpPr>
        <p:spPr bwMode="auto">
          <a:xfrm>
            <a:off x="91440" y="3089148"/>
            <a:ext cx="2755392" cy="1769364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Inclusive and equitable </a:t>
            </a: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international mobility programs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1EB811D-EF03-49FA-8212-A26C3FA58891}"/>
              </a:ext>
            </a:extLst>
          </p:cNvPr>
          <p:cNvSpPr/>
          <p:nvPr/>
        </p:nvSpPr>
        <p:spPr bwMode="auto">
          <a:xfrm>
            <a:off x="1253744" y="1473708"/>
            <a:ext cx="2755392" cy="1615440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Community engagement in HE </a:t>
            </a:r>
            <a:r>
              <a:rPr kumimoji="0" 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promotes social dimension</a:t>
            </a:r>
            <a:endParaRPr kumimoji="0" 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276BF33-B3A8-4F60-A5ED-40AF018CA025}"/>
              </a:ext>
            </a:extLst>
          </p:cNvPr>
          <p:cNvSpPr/>
          <p:nvPr/>
        </p:nvSpPr>
        <p:spPr bwMode="auto">
          <a:xfrm>
            <a:off x="3460496" y="353568"/>
            <a:ext cx="2694432" cy="1426464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Policy dialogue 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between public authorities and HEIs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D2BE8AD-B811-41DA-87D9-13393CA69DAC}"/>
              </a:ext>
            </a:extLst>
          </p:cNvPr>
          <p:cNvCxnSpPr/>
          <p:nvPr/>
        </p:nvCxnSpPr>
        <p:spPr bwMode="auto">
          <a:xfrm>
            <a:off x="5278120" y="1853184"/>
            <a:ext cx="458216" cy="73380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18ED266-6BA4-46D3-85B7-FA004118A8A2}"/>
              </a:ext>
            </a:extLst>
          </p:cNvPr>
          <p:cNvCxnSpPr>
            <a:endCxn id="8" idx="0"/>
          </p:cNvCxnSpPr>
          <p:nvPr/>
        </p:nvCxnSpPr>
        <p:spPr bwMode="auto">
          <a:xfrm flipH="1">
            <a:off x="5958332" y="1231392"/>
            <a:ext cx="1003300" cy="135559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C2CEEB7-0A09-4A70-966D-2670BE191CC5}"/>
              </a:ext>
            </a:extLst>
          </p:cNvPr>
          <p:cNvCxnSpPr/>
          <p:nvPr/>
        </p:nvCxnSpPr>
        <p:spPr bwMode="auto">
          <a:xfrm flipH="1">
            <a:off x="7034276" y="2383536"/>
            <a:ext cx="1033780" cy="8778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261779B-2A1A-4E0B-AA55-B375EF63ECC5}"/>
              </a:ext>
            </a:extLst>
          </p:cNvPr>
          <p:cNvCxnSpPr>
            <a:stCxn id="8" idx="3"/>
          </p:cNvCxnSpPr>
          <p:nvPr/>
        </p:nvCxnSpPr>
        <p:spPr bwMode="auto">
          <a:xfrm>
            <a:off x="7034276" y="3429000"/>
            <a:ext cx="1768348" cy="1798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F2860C9D-1F0B-417D-AC1D-29467C7FA38D}"/>
              </a:ext>
            </a:extLst>
          </p:cNvPr>
          <p:cNvCxnSpPr/>
          <p:nvPr/>
        </p:nvCxnSpPr>
        <p:spPr bwMode="auto">
          <a:xfrm>
            <a:off x="7034276" y="3608832"/>
            <a:ext cx="1670812" cy="1146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042D0E8-1415-4567-A9CD-FABE9C82B861}"/>
              </a:ext>
            </a:extLst>
          </p:cNvPr>
          <p:cNvCxnSpPr>
            <a:stCxn id="8" idx="2"/>
          </p:cNvCxnSpPr>
          <p:nvPr/>
        </p:nvCxnSpPr>
        <p:spPr bwMode="auto">
          <a:xfrm>
            <a:off x="5958332" y="4271010"/>
            <a:ext cx="637540" cy="80695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F7147E8-67C3-4B94-9F06-E5F61C5EAD6F}"/>
              </a:ext>
            </a:extLst>
          </p:cNvPr>
          <p:cNvCxnSpPr>
            <a:stCxn id="8" idx="2"/>
          </p:cNvCxnSpPr>
          <p:nvPr/>
        </p:nvCxnSpPr>
        <p:spPr bwMode="auto">
          <a:xfrm flipH="1">
            <a:off x="4370832" y="4271010"/>
            <a:ext cx="1587500" cy="115443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E80D81C-96E6-489D-BAF2-3B81E2000657}"/>
              </a:ext>
            </a:extLst>
          </p:cNvPr>
          <p:cNvCxnSpPr/>
          <p:nvPr/>
        </p:nvCxnSpPr>
        <p:spPr bwMode="auto">
          <a:xfrm flipH="1">
            <a:off x="2779776" y="3608832"/>
            <a:ext cx="2102612" cy="139598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0A1D57D4-0253-4CA4-A2E6-700017C83601}"/>
              </a:ext>
            </a:extLst>
          </p:cNvPr>
          <p:cNvCxnSpPr>
            <a:stCxn id="8" idx="1"/>
          </p:cNvCxnSpPr>
          <p:nvPr/>
        </p:nvCxnSpPr>
        <p:spPr bwMode="auto">
          <a:xfrm flipH="1">
            <a:off x="2907792" y="3429000"/>
            <a:ext cx="1974596" cy="4663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834FDAE1-8512-4A5F-B936-B8588A32B13E}"/>
              </a:ext>
            </a:extLst>
          </p:cNvPr>
          <p:cNvCxnSpPr/>
          <p:nvPr/>
        </p:nvCxnSpPr>
        <p:spPr bwMode="auto">
          <a:xfrm flipH="1" flipV="1">
            <a:off x="3950208" y="2694432"/>
            <a:ext cx="932180" cy="5669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" name="Oval 40">
            <a:extLst>
              <a:ext uri="{FF2B5EF4-FFF2-40B4-BE49-F238E27FC236}">
                <a16:creationId xmlns:a16="http://schemas.microsoft.com/office/drawing/2014/main" id="{CD20B7FE-C683-4D26-AFD8-26890385EBF4}"/>
              </a:ext>
            </a:extLst>
          </p:cNvPr>
          <p:cNvSpPr/>
          <p:nvPr/>
        </p:nvSpPr>
        <p:spPr bwMode="auto">
          <a:xfrm>
            <a:off x="10402824" y="181356"/>
            <a:ext cx="1708912" cy="1249680"/>
          </a:xfrm>
          <a:prstGeom prst="ellipse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>
                <a:latin typeface="Arial" panose="020B0604020202020204" pitchFamily="34" charset="0"/>
                <a:ea typeface="ＭＳ Ｐゴシック" panose="020B0600070205080204" pitchFamily="34" charset="-128"/>
              </a:rPr>
              <a:t>L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earning &amp; teaching: </a:t>
            </a:r>
            <a:r>
              <a:rPr kumimoji="0" lang="en-US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reflect diversity of students’ needs</a:t>
            </a:r>
            <a:endParaRPr kumimoji="0" 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7F414126-6328-49AC-AB53-3CF9393A9274}"/>
              </a:ext>
            </a:extLst>
          </p:cNvPr>
          <p:cNvSpPr/>
          <p:nvPr/>
        </p:nvSpPr>
        <p:spPr bwMode="auto">
          <a:xfrm>
            <a:off x="10402824" y="1304544"/>
            <a:ext cx="1429512" cy="792480"/>
          </a:xfrm>
          <a:custGeom>
            <a:avLst/>
            <a:gdLst>
              <a:gd name="connsiteX0" fmla="*/ 0 w 1347216"/>
              <a:gd name="connsiteY0" fmla="*/ 792480 h 792480"/>
              <a:gd name="connsiteX1" fmla="*/ 60960 w 1347216"/>
              <a:gd name="connsiteY1" fmla="*/ 786384 h 792480"/>
              <a:gd name="connsiteX2" fmla="*/ 140208 w 1347216"/>
              <a:gd name="connsiteY2" fmla="*/ 780288 h 792480"/>
              <a:gd name="connsiteX3" fmla="*/ 158496 w 1347216"/>
              <a:gd name="connsiteY3" fmla="*/ 768096 h 792480"/>
              <a:gd name="connsiteX4" fmla="*/ 176784 w 1347216"/>
              <a:gd name="connsiteY4" fmla="*/ 762000 h 792480"/>
              <a:gd name="connsiteX5" fmla="*/ 225552 w 1347216"/>
              <a:gd name="connsiteY5" fmla="*/ 749808 h 792480"/>
              <a:gd name="connsiteX6" fmla="*/ 262128 w 1347216"/>
              <a:gd name="connsiteY6" fmla="*/ 737616 h 792480"/>
              <a:gd name="connsiteX7" fmla="*/ 304800 w 1347216"/>
              <a:gd name="connsiteY7" fmla="*/ 725424 h 792480"/>
              <a:gd name="connsiteX8" fmla="*/ 329184 w 1347216"/>
              <a:gd name="connsiteY8" fmla="*/ 719328 h 792480"/>
              <a:gd name="connsiteX9" fmla="*/ 365760 w 1347216"/>
              <a:gd name="connsiteY9" fmla="*/ 707136 h 792480"/>
              <a:gd name="connsiteX10" fmla="*/ 390144 w 1347216"/>
              <a:gd name="connsiteY10" fmla="*/ 701040 h 792480"/>
              <a:gd name="connsiteX11" fmla="*/ 457200 w 1347216"/>
              <a:gd name="connsiteY11" fmla="*/ 664464 h 792480"/>
              <a:gd name="connsiteX12" fmla="*/ 469392 w 1347216"/>
              <a:gd name="connsiteY12" fmla="*/ 646176 h 792480"/>
              <a:gd name="connsiteX13" fmla="*/ 524256 w 1347216"/>
              <a:gd name="connsiteY13" fmla="*/ 627888 h 792480"/>
              <a:gd name="connsiteX14" fmla="*/ 542544 w 1347216"/>
              <a:gd name="connsiteY14" fmla="*/ 615696 h 792480"/>
              <a:gd name="connsiteX15" fmla="*/ 566928 w 1347216"/>
              <a:gd name="connsiteY15" fmla="*/ 603504 h 792480"/>
              <a:gd name="connsiteX16" fmla="*/ 609600 w 1347216"/>
              <a:gd name="connsiteY16" fmla="*/ 566928 h 792480"/>
              <a:gd name="connsiteX17" fmla="*/ 633984 w 1347216"/>
              <a:gd name="connsiteY17" fmla="*/ 554736 h 792480"/>
              <a:gd name="connsiteX18" fmla="*/ 676656 w 1347216"/>
              <a:gd name="connsiteY18" fmla="*/ 530352 h 792480"/>
              <a:gd name="connsiteX19" fmla="*/ 688848 w 1347216"/>
              <a:gd name="connsiteY19" fmla="*/ 512064 h 792480"/>
              <a:gd name="connsiteX20" fmla="*/ 701040 w 1347216"/>
              <a:gd name="connsiteY20" fmla="*/ 475488 h 792480"/>
              <a:gd name="connsiteX21" fmla="*/ 719328 w 1347216"/>
              <a:gd name="connsiteY21" fmla="*/ 457200 h 792480"/>
              <a:gd name="connsiteX22" fmla="*/ 737616 w 1347216"/>
              <a:gd name="connsiteY22" fmla="*/ 432816 h 792480"/>
              <a:gd name="connsiteX23" fmla="*/ 755904 w 1347216"/>
              <a:gd name="connsiteY23" fmla="*/ 420624 h 792480"/>
              <a:gd name="connsiteX24" fmla="*/ 762000 w 1347216"/>
              <a:gd name="connsiteY24" fmla="*/ 396240 h 792480"/>
              <a:gd name="connsiteX25" fmla="*/ 804672 w 1347216"/>
              <a:gd name="connsiteY25" fmla="*/ 347472 h 792480"/>
              <a:gd name="connsiteX26" fmla="*/ 835152 w 1347216"/>
              <a:gd name="connsiteY26" fmla="*/ 329184 h 792480"/>
              <a:gd name="connsiteX27" fmla="*/ 847344 w 1347216"/>
              <a:gd name="connsiteY27" fmla="*/ 310896 h 792480"/>
              <a:gd name="connsiteX28" fmla="*/ 890016 w 1347216"/>
              <a:gd name="connsiteY28" fmla="*/ 292608 h 792480"/>
              <a:gd name="connsiteX29" fmla="*/ 908304 w 1347216"/>
              <a:gd name="connsiteY29" fmla="*/ 280416 h 792480"/>
              <a:gd name="connsiteX30" fmla="*/ 969264 w 1347216"/>
              <a:gd name="connsiteY30" fmla="*/ 268224 h 792480"/>
              <a:gd name="connsiteX31" fmla="*/ 1018032 w 1347216"/>
              <a:gd name="connsiteY31" fmla="*/ 243840 h 792480"/>
              <a:gd name="connsiteX32" fmla="*/ 1060704 w 1347216"/>
              <a:gd name="connsiteY32" fmla="*/ 231648 h 792480"/>
              <a:gd name="connsiteX33" fmla="*/ 1121664 w 1347216"/>
              <a:gd name="connsiteY33" fmla="*/ 219456 h 792480"/>
              <a:gd name="connsiteX34" fmla="*/ 1176528 w 1347216"/>
              <a:gd name="connsiteY34" fmla="*/ 213360 h 792480"/>
              <a:gd name="connsiteX35" fmla="*/ 1200912 w 1347216"/>
              <a:gd name="connsiteY35" fmla="*/ 201168 h 792480"/>
              <a:gd name="connsiteX36" fmla="*/ 1255776 w 1347216"/>
              <a:gd name="connsiteY36" fmla="*/ 158496 h 792480"/>
              <a:gd name="connsiteX37" fmla="*/ 1280160 w 1347216"/>
              <a:gd name="connsiteY37" fmla="*/ 152400 h 792480"/>
              <a:gd name="connsiteX38" fmla="*/ 1292352 w 1347216"/>
              <a:gd name="connsiteY38" fmla="*/ 134112 h 792480"/>
              <a:gd name="connsiteX39" fmla="*/ 1328928 w 1347216"/>
              <a:gd name="connsiteY39" fmla="*/ 109728 h 792480"/>
              <a:gd name="connsiteX40" fmla="*/ 1341120 w 1347216"/>
              <a:gd name="connsiteY40" fmla="*/ 73152 h 792480"/>
              <a:gd name="connsiteX41" fmla="*/ 1347216 w 1347216"/>
              <a:gd name="connsiteY41" fmla="*/ 54864 h 792480"/>
              <a:gd name="connsiteX42" fmla="*/ 1328928 w 1347216"/>
              <a:gd name="connsiteY42" fmla="*/ 0 h 792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347216" h="792480">
                <a:moveTo>
                  <a:pt x="0" y="792480"/>
                </a:moveTo>
                <a:lnTo>
                  <a:pt x="60960" y="786384"/>
                </a:lnTo>
                <a:cubicBezTo>
                  <a:pt x="87354" y="784089"/>
                  <a:pt x="114168" y="785171"/>
                  <a:pt x="140208" y="780288"/>
                </a:cubicBezTo>
                <a:cubicBezTo>
                  <a:pt x="147409" y="778938"/>
                  <a:pt x="151943" y="771373"/>
                  <a:pt x="158496" y="768096"/>
                </a:cubicBezTo>
                <a:cubicBezTo>
                  <a:pt x="164243" y="765222"/>
                  <a:pt x="170585" y="763691"/>
                  <a:pt x="176784" y="762000"/>
                </a:cubicBezTo>
                <a:cubicBezTo>
                  <a:pt x="192950" y="757591"/>
                  <a:pt x="209656" y="755107"/>
                  <a:pt x="225552" y="749808"/>
                </a:cubicBezTo>
                <a:cubicBezTo>
                  <a:pt x="237744" y="745744"/>
                  <a:pt x="249660" y="740733"/>
                  <a:pt x="262128" y="737616"/>
                </a:cubicBezTo>
                <a:cubicBezTo>
                  <a:pt x="338356" y="718559"/>
                  <a:pt x="243582" y="742915"/>
                  <a:pt x="304800" y="725424"/>
                </a:cubicBezTo>
                <a:cubicBezTo>
                  <a:pt x="312856" y="723122"/>
                  <a:pt x="321159" y="721735"/>
                  <a:pt x="329184" y="719328"/>
                </a:cubicBezTo>
                <a:cubicBezTo>
                  <a:pt x="341494" y="715635"/>
                  <a:pt x="353292" y="710253"/>
                  <a:pt x="365760" y="707136"/>
                </a:cubicBezTo>
                <a:cubicBezTo>
                  <a:pt x="373888" y="705104"/>
                  <a:pt x="382410" y="704262"/>
                  <a:pt x="390144" y="701040"/>
                </a:cubicBezTo>
                <a:cubicBezTo>
                  <a:pt x="427025" y="685673"/>
                  <a:pt x="431223" y="681782"/>
                  <a:pt x="457200" y="664464"/>
                </a:cubicBezTo>
                <a:cubicBezTo>
                  <a:pt x="461264" y="658368"/>
                  <a:pt x="463764" y="650866"/>
                  <a:pt x="469392" y="646176"/>
                </a:cubicBezTo>
                <a:cubicBezTo>
                  <a:pt x="485332" y="632893"/>
                  <a:pt x="505059" y="631727"/>
                  <a:pt x="524256" y="627888"/>
                </a:cubicBezTo>
                <a:cubicBezTo>
                  <a:pt x="530352" y="623824"/>
                  <a:pt x="536183" y="619331"/>
                  <a:pt x="542544" y="615696"/>
                </a:cubicBezTo>
                <a:cubicBezTo>
                  <a:pt x="550434" y="611187"/>
                  <a:pt x="559222" y="608320"/>
                  <a:pt x="566928" y="603504"/>
                </a:cubicBezTo>
                <a:cubicBezTo>
                  <a:pt x="650477" y="551286"/>
                  <a:pt x="539776" y="616802"/>
                  <a:pt x="609600" y="566928"/>
                </a:cubicBezTo>
                <a:cubicBezTo>
                  <a:pt x="616995" y="561646"/>
                  <a:pt x="626278" y="559552"/>
                  <a:pt x="633984" y="554736"/>
                </a:cubicBezTo>
                <a:cubicBezTo>
                  <a:pt x="676162" y="528375"/>
                  <a:pt x="640727" y="542328"/>
                  <a:pt x="676656" y="530352"/>
                </a:cubicBezTo>
                <a:cubicBezTo>
                  <a:pt x="680720" y="524256"/>
                  <a:pt x="685872" y="518759"/>
                  <a:pt x="688848" y="512064"/>
                </a:cubicBezTo>
                <a:cubicBezTo>
                  <a:pt x="694067" y="500320"/>
                  <a:pt x="691953" y="484575"/>
                  <a:pt x="701040" y="475488"/>
                </a:cubicBezTo>
                <a:cubicBezTo>
                  <a:pt x="707136" y="469392"/>
                  <a:pt x="713717" y="463746"/>
                  <a:pt x="719328" y="457200"/>
                </a:cubicBezTo>
                <a:cubicBezTo>
                  <a:pt x="725940" y="449486"/>
                  <a:pt x="730432" y="440000"/>
                  <a:pt x="737616" y="432816"/>
                </a:cubicBezTo>
                <a:cubicBezTo>
                  <a:pt x="742797" y="427635"/>
                  <a:pt x="749808" y="424688"/>
                  <a:pt x="755904" y="420624"/>
                </a:cubicBezTo>
                <a:cubicBezTo>
                  <a:pt x="757936" y="412496"/>
                  <a:pt x="758253" y="403734"/>
                  <a:pt x="762000" y="396240"/>
                </a:cubicBezTo>
                <a:cubicBezTo>
                  <a:pt x="768374" y="383491"/>
                  <a:pt x="794385" y="355473"/>
                  <a:pt x="804672" y="347472"/>
                </a:cubicBezTo>
                <a:cubicBezTo>
                  <a:pt x="814025" y="340198"/>
                  <a:pt x="824992" y="335280"/>
                  <a:pt x="835152" y="329184"/>
                </a:cubicBezTo>
                <a:cubicBezTo>
                  <a:pt x="839216" y="323088"/>
                  <a:pt x="841716" y="315586"/>
                  <a:pt x="847344" y="310896"/>
                </a:cubicBezTo>
                <a:cubicBezTo>
                  <a:pt x="866372" y="295040"/>
                  <a:pt x="870959" y="302137"/>
                  <a:pt x="890016" y="292608"/>
                </a:cubicBezTo>
                <a:cubicBezTo>
                  <a:pt x="896569" y="289331"/>
                  <a:pt x="901353" y="282733"/>
                  <a:pt x="908304" y="280416"/>
                </a:cubicBezTo>
                <a:cubicBezTo>
                  <a:pt x="935497" y="271352"/>
                  <a:pt x="944851" y="278396"/>
                  <a:pt x="969264" y="268224"/>
                </a:cubicBezTo>
                <a:cubicBezTo>
                  <a:pt x="986041" y="261234"/>
                  <a:pt x="1000790" y="249587"/>
                  <a:pt x="1018032" y="243840"/>
                </a:cubicBezTo>
                <a:cubicBezTo>
                  <a:pt x="1037223" y="237443"/>
                  <a:pt x="1039271" y="236241"/>
                  <a:pt x="1060704" y="231648"/>
                </a:cubicBezTo>
                <a:cubicBezTo>
                  <a:pt x="1080966" y="227306"/>
                  <a:pt x="1101068" y="221744"/>
                  <a:pt x="1121664" y="219456"/>
                </a:cubicBezTo>
                <a:lnTo>
                  <a:pt x="1176528" y="213360"/>
                </a:lnTo>
                <a:cubicBezTo>
                  <a:pt x="1184656" y="209296"/>
                  <a:pt x="1193517" y="206450"/>
                  <a:pt x="1200912" y="201168"/>
                </a:cubicBezTo>
                <a:cubicBezTo>
                  <a:pt x="1224092" y="184611"/>
                  <a:pt x="1221323" y="167109"/>
                  <a:pt x="1255776" y="158496"/>
                </a:cubicBezTo>
                <a:lnTo>
                  <a:pt x="1280160" y="152400"/>
                </a:lnTo>
                <a:cubicBezTo>
                  <a:pt x="1284224" y="146304"/>
                  <a:pt x="1286838" y="138937"/>
                  <a:pt x="1292352" y="134112"/>
                </a:cubicBezTo>
                <a:cubicBezTo>
                  <a:pt x="1303379" y="124463"/>
                  <a:pt x="1328928" y="109728"/>
                  <a:pt x="1328928" y="109728"/>
                </a:cubicBezTo>
                <a:lnTo>
                  <a:pt x="1341120" y="73152"/>
                </a:lnTo>
                <a:lnTo>
                  <a:pt x="1347216" y="54864"/>
                </a:lnTo>
                <a:cubicBezTo>
                  <a:pt x="1334327" y="3308"/>
                  <a:pt x="1346872" y="17944"/>
                  <a:pt x="1328928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516743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36CE5-AFFE-4259-97B1-2C5ECAF293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32" y="1402358"/>
            <a:ext cx="11378267" cy="5056807"/>
          </a:xfrm>
        </p:spPr>
        <p:txBody>
          <a:bodyPr/>
          <a:lstStyle/>
          <a:p>
            <a:r>
              <a:rPr lang="en-US" b="1" dirty="0">
                <a:solidFill>
                  <a:srgbClr val="008000"/>
                </a:solidFill>
              </a:rPr>
              <a:t>Highlights:</a:t>
            </a:r>
          </a:p>
          <a:p>
            <a:endParaRPr lang="en-US" sz="1000" b="1" dirty="0">
              <a:solidFill>
                <a:srgbClr val="008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effectLst/>
                <a:ea typeface="Times New Roman" panose="02020603050405020304" pitchFamily="18" charset="0"/>
              </a:rPr>
              <a:t>Legal regulations and administrative rules should allow sufficient </a:t>
            </a:r>
            <a:r>
              <a:rPr lang="en-US" b="1" dirty="0">
                <a:solidFill>
                  <a:schemeClr val="accent6"/>
                </a:solidFill>
                <a:effectLst/>
                <a:ea typeface="Times New Roman" panose="02020603050405020304" pitchFamily="18" charset="0"/>
              </a:rPr>
              <a:t>flexibility in the design, organization and delivery of study programs </a:t>
            </a:r>
            <a:r>
              <a:rPr lang="en-US" dirty="0">
                <a:effectLst/>
                <a:ea typeface="Times New Roman" panose="02020603050405020304" pitchFamily="18" charset="0"/>
              </a:rPr>
              <a:t>to reflect the diversity of students’ needs. 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effectLst/>
                <a:ea typeface="Times New Roman" panose="02020603050405020304" pitchFamily="18" charset="0"/>
              </a:rPr>
              <a:t>Higher education institutions should be enabled to organize </a:t>
            </a:r>
            <a:r>
              <a:rPr lang="en-US" sz="2000" b="1" dirty="0">
                <a:effectLst/>
                <a:ea typeface="Times New Roman" panose="02020603050405020304" pitchFamily="18" charset="0"/>
              </a:rPr>
              <a:t>full-time and part-time studies, flexible study modes, blended and distance learning</a:t>
            </a:r>
            <a:r>
              <a:rPr lang="en-US" sz="2000" dirty="0">
                <a:effectLst/>
                <a:ea typeface="Times New Roman" panose="02020603050405020304" pitchFamily="18" charset="0"/>
              </a:rPr>
              <a:t> as well as to </a:t>
            </a:r>
            <a:r>
              <a:rPr lang="en-US" sz="2000" b="1" dirty="0">
                <a:effectLst/>
                <a:ea typeface="Times New Roman" panose="02020603050405020304" pitchFamily="18" charset="0"/>
              </a:rPr>
              <a:t>recognize prior learning (RPL)</a:t>
            </a:r>
            <a:r>
              <a:rPr lang="en-US" sz="2000" dirty="0">
                <a:effectLst/>
                <a:ea typeface="Times New Roman" panose="02020603050405020304" pitchFamily="18" charset="0"/>
              </a:rPr>
              <a:t>.  </a:t>
            </a:r>
          </a:p>
          <a:p>
            <a:pPr marL="457200" lvl="1" indent="0">
              <a:buNone/>
            </a:pPr>
            <a:endParaRPr lang="en-US" sz="1000" dirty="0">
              <a:effectLst/>
              <a:ea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 is important to ensure a </a:t>
            </a:r>
            <a:r>
              <a:rPr lang="en-US" b="1" dirty="0">
                <a:solidFill>
                  <a:schemeClr val="accent6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holistic approach</a:t>
            </a:r>
            <a:r>
              <a:rPr lang="en-US" b="1" dirty="0"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to the social dimension aiming to create </a:t>
            </a:r>
            <a:r>
              <a:rPr lang="en-US" b="1" dirty="0">
                <a:solidFill>
                  <a:schemeClr val="accent6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coherent policies from early childhood education</a:t>
            </a:r>
            <a:r>
              <a:rPr lang="en-US" dirty="0"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through schooling to higher education and throughout lifelong learning.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This requires </a:t>
            </a:r>
            <a:r>
              <a:rPr lang="en-US" sz="2000" b="1" dirty="0"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more connectivity </a:t>
            </a:r>
            <a:r>
              <a:rPr lang="en-US" sz="2000" dirty="0"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between the work of those responsible for higher education and other ministries and sectors, which can bring about </a:t>
            </a:r>
            <a:r>
              <a:rPr lang="en-US" sz="2000" b="1" dirty="0"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change only in a joint effort.</a:t>
            </a:r>
            <a:endParaRPr lang="en-US" sz="2000" b="1" dirty="0">
              <a:solidFill>
                <a:srgbClr val="222222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CCE87C-5EFE-445D-9DA5-01D00E3982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13</a:t>
            </a:fld>
            <a:endParaRPr lang="en-US" altLang="sr-Latn-RS" sz="9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9EA9CCA-A6FF-4CFF-8096-08B382A7985A}"/>
              </a:ext>
            </a:extLst>
          </p:cNvPr>
          <p:cNvSpPr txBox="1">
            <a:spLocks/>
          </p:cNvSpPr>
          <p:nvPr/>
        </p:nvSpPr>
        <p:spPr>
          <a:xfrm>
            <a:off x="5807413" y="398835"/>
            <a:ext cx="5876587" cy="688975"/>
          </a:xfrm>
          <a:prstGeom prst="rect">
            <a:avLst/>
          </a:prstGeom>
        </p:spPr>
        <p:txBody>
          <a:bodyPr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70A54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hr-HR" b="1"/>
              <a:t>Principles and Guidelines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706045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1E6FFD-DD2F-44FC-B5D2-91749C4376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14</a:t>
            </a:fld>
            <a:endParaRPr lang="en-US" altLang="sr-Latn-RS" sz="900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8CD96CE-53F1-4186-B508-E5D950B5E31B}"/>
              </a:ext>
            </a:extLst>
          </p:cNvPr>
          <p:cNvSpPr/>
          <p:nvPr/>
        </p:nvSpPr>
        <p:spPr bwMode="auto">
          <a:xfrm>
            <a:off x="4882388" y="2586990"/>
            <a:ext cx="2151888" cy="1684020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Principles &amp; Guidelines </a:t>
            </a:r>
            <a:r>
              <a:rPr kumimoji="0" lang="hr-H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for </a:t>
            </a:r>
            <a:r>
              <a:rPr kumimoji="0" lang="hr-H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social</a:t>
            </a:r>
            <a:r>
              <a:rPr kumimoji="0" lang="hr-H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kumimoji="0" lang="hr-H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dimension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EB65DC7-A2DD-4F09-AE04-869CB6890629}"/>
              </a:ext>
            </a:extLst>
          </p:cNvPr>
          <p:cNvSpPr/>
          <p:nvPr/>
        </p:nvSpPr>
        <p:spPr bwMode="auto">
          <a:xfrm>
            <a:off x="6317996" y="237744"/>
            <a:ext cx="1676400" cy="926592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Strategic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 approach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DC3C2C5-74DB-4882-95C7-58E9E04FA269}"/>
              </a:ext>
            </a:extLst>
          </p:cNvPr>
          <p:cNvSpPr/>
          <p:nvPr/>
        </p:nvSpPr>
        <p:spPr bwMode="auto">
          <a:xfrm>
            <a:off x="7637272" y="830580"/>
            <a:ext cx="2944368" cy="1709928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latin typeface="Arial" panose="020B0604020202020204" pitchFamily="34" charset="0"/>
                <a:ea typeface="ＭＳ Ｐゴシック" panose="020B0600070205080204" pitchFamily="34" charset="-128"/>
              </a:rPr>
              <a:t>Supportive legal framework: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Flexible and adaptable L&amp;T</a:t>
            </a:r>
            <a:r>
              <a:rPr kumimoji="0" lang="hr-H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, RPL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94B366F-D207-40C8-8CA1-F93B7DA7A9BF}"/>
              </a:ext>
            </a:extLst>
          </p:cNvPr>
          <p:cNvSpPr/>
          <p:nvPr/>
        </p:nvSpPr>
        <p:spPr bwMode="auto">
          <a:xfrm>
            <a:off x="8906256" y="2438400"/>
            <a:ext cx="3121152" cy="2215896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Inclusiveness of the entire education system: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From early childhood</a:t>
            </a:r>
            <a:r>
              <a:rPr lang="hr-HR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hr-HR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edu</a:t>
            </a:r>
            <a:r>
              <a:rPr 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 to lifelong learning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9EAFE67-5381-4780-83D9-8E61D858AB6B}"/>
              </a:ext>
            </a:extLst>
          </p:cNvPr>
          <p:cNvSpPr/>
          <p:nvPr/>
        </p:nvSpPr>
        <p:spPr bwMode="auto">
          <a:xfrm>
            <a:off x="8068056" y="4703064"/>
            <a:ext cx="2944368" cy="1225296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Reliable data: 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for evidence</a:t>
            </a:r>
            <a:r>
              <a:rPr kumimoji="0" lang="hr-H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-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based improvements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473F9ED-1F82-4A5E-A5FC-8A90ABA65D39}"/>
              </a:ext>
            </a:extLst>
          </p:cNvPr>
          <p:cNvSpPr/>
          <p:nvPr/>
        </p:nvSpPr>
        <p:spPr bwMode="auto">
          <a:xfrm>
            <a:off x="5477256" y="5138928"/>
            <a:ext cx="2590800" cy="1481328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Effective counselling and guidance 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for students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EFC651F-9718-4330-80FF-E75EF6409EE6}"/>
              </a:ext>
            </a:extLst>
          </p:cNvPr>
          <p:cNvSpPr/>
          <p:nvPr/>
        </p:nvSpPr>
        <p:spPr bwMode="auto">
          <a:xfrm>
            <a:off x="3115056" y="5474208"/>
            <a:ext cx="2243328" cy="1146048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Sufficient and sustainable </a:t>
            </a: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funding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43B391F-3E90-45A5-9BEB-58C8A0D34CDA}"/>
              </a:ext>
            </a:extLst>
          </p:cNvPr>
          <p:cNvSpPr/>
          <p:nvPr/>
        </p:nvSpPr>
        <p:spPr bwMode="auto">
          <a:xfrm>
            <a:off x="660400" y="4919472"/>
            <a:ext cx="2515616" cy="1225296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Strengthening </a:t>
            </a: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HEIs’ capacity for diversity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B75C9D3-6B6D-490B-BCD8-0BE016B0D1D9}"/>
              </a:ext>
            </a:extLst>
          </p:cNvPr>
          <p:cNvSpPr/>
          <p:nvPr/>
        </p:nvSpPr>
        <p:spPr bwMode="auto">
          <a:xfrm>
            <a:off x="91440" y="3089148"/>
            <a:ext cx="2755392" cy="1769364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Inclusive and equitable </a:t>
            </a: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international mobility programs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1EB811D-EF03-49FA-8212-A26C3FA58891}"/>
              </a:ext>
            </a:extLst>
          </p:cNvPr>
          <p:cNvSpPr/>
          <p:nvPr/>
        </p:nvSpPr>
        <p:spPr bwMode="auto">
          <a:xfrm>
            <a:off x="1253744" y="1473708"/>
            <a:ext cx="2755392" cy="1615440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Community engagement in HE </a:t>
            </a:r>
            <a:r>
              <a:rPr kumimoji="0" 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promotes social dimension</a:t>
            </a:r>
            <a:endParaRPr kumimoji="0" 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276BF33-B3A8-4F60-A5ED-40AF018CA025}"/>
              </a:ext>
            </a:extLst>
          </p:cNvPr>
          <p:cNvSpPr/>
          <p:nvPr/>
        </p:nvSpPr>
        <p:spPr bwMode="auto">
          <a:xfrm>
            <a:off x="3460496" y="353568"/>
            <a:ext cx="2694432" cy="1426464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Policy dialogue 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between public authorities and HEIs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D2BE8AD-B811-41DA-87D9-13393CA69DAC}"/>
              </a:ext>
            </a:extLst>
          </p:cNvPr>
          <p:cNvCxnSpPr/>
          <p:nvPr/>
        </p:nvCxnSpPr>
        <p:spPr bwMode="auto">
          <a:xfrm>
            <a:off x="5278120" y="1853184"/>
            <a:ext cx="458216" cy="73380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18ED266-6BA4-46D3-85B7-FA004118A8A2}"/>
              </a:ext>
            </a:extLst>
          </p:cNvPr>
          <p:cNvCxnSpPr>
            <a:endCxn id="8" idx="0"/>
          </p:cNvCxnSpPr>
          <p:nvPr/>
        </p:nvCxnSpPr>
        <p:spPr bwMode="auto">
          <a:xfrm flipH="1">
            <a:off x="5958332" y="1231392"/>
            <a:ext cx="1003300" cy="135559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C2CEEB7-0A09-4A70-966D-2670BE191CC5}"/>
              </a:ext>
            </a:extLst>
          </p:cNvPr>
          <p:cNvCxnSpPr/>
          <p:nvPr/>
        </p:nvCxnSpPr>
        <p:spPr bwMode="auto">
          <a:xfrm flipH="1">
            <a:off x="7034276" y="2383536"/>
            <a:ext cx="1033780" cy="8778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261779B-2A1A-4E0B-AA55-B375EF63ECC5}"/>
              </a:ext>
            </a:extLst>
          </p:cNvPr>
          <p:cNvCxnSpPr>
            <a:stCxn id="8" idx="3"/>
          </p:cNvCxnSpPr>
          <p:nvPr/>
        </p:nvCxnSpPr>
        <p:spPr bwMode="auto">
          <a:xfrm>
            <a:off x="7034276" y="3429000"/>
            <a:ext cx="1768348" cy="1798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F2860C9D-1F0B-417D-AC1D-29467C7FA38D}"/>
              </a:ext>
            </a:extLst>
          </p:cNvPr>
          <p:cNvCxnSpPr/>
          <p:nvPr/>
        </p:nvCxnSpPr>
        <p:spPr bwMode="auto">
          <a:xfrm>
            <a:off x="7034276" y="3608832"/>
            <a:ext cx="1670812" cy="1146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042D0E8-1415-4567-A9CD-FABE9C82B861}"/>
              </a:ext>
            </a:extLst>
          </p:cNvPr>
          <p:cNvCxnSpPr>
            <a:stCxn id="8" idx="2"/>
          </p:cNvCxnSpPr>
          <p:nvPr/>
        </p:nvCxnSpPr>
        <p:spPr bwMode="auto">
          <a:xfrm>
            <a:off x="5958332" y="4271010"/>
            <a:ext cx="637540" cy="80695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F7147E8-67C3-4B94-9F06-E5F61C5EAD6F}"/>
              </a:ext>
            </a:extLst>
          </p:cNvPr>
          <p:cNvCxnSpPr>
            <a:stCxn id="8" idx="2"/>
          </p:cNvCxnSpPr>
          <p:nvPr/>
        </p:nvCxnSpPr>
        <p:spPr bwMode="auto">
          <a:xfrm flipH="1">
            <a:off x="4370832" y="4271010"/>
            <a:ext cx="1587500" cy="115443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E80D81C-96E6-489D-BAF2-3B81E2000657}"/>
              </a:ext>
            </a:extLst>
          </p:cNvPr>
          <p:cNvCxnSpPr/>
          <p:nvPr/>
        </p:nvCxnSpPr>
        <p:spPr bwMode="auto">
          <a:xfrm flipH="1">
            <a:off x="2779776" y="3608832"/>
            <a:ext cx="2102612" cy="139598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0A1D57D4-0253-4CA4-A2E6-700017C83601}"/>
              </a:ext>
            </a:extLst>
          </p:cNvPr>
          <p:cNvCxnSpPr>
            <a:stCxn id="8" idx="1"/>
          </p:cNvCxnSpPr>
          <p:nvPr/>
        </p:nvCxnSpPr>
        <p:spPr bwMode="auto">
          <a:xfrm flipH="1">
            <a:off x="2907792" y="3429000"/>
            <a:ext cx="1974596" cy="4663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834FDAE1-8512-4A5F-B936-B8588A32B13E}"/>
              </a:ext>
            </a:extLst>
          </p:cNvPr>
          <p:cNvCxnSpPr/>
          <p:nvPr/>
        </p:nvCxnSpPr>
        <p:spPr bwMode="auto">
          <a:xfrm flipH="1" flipV="1">
            <a:off x="3950208" y="2694432"/>
            <a:ext cx="932180" cy="5669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" name="Oval 40">
            <a:extLst>
              <a:ext uri="{FF2B5EF4-FFF2-40B4-BE49-F238E27FC236}">
                <a16:creationId xmlns:a16="http://schemas.microsoft.com/office/drawing/2014/main" id="{CD20B7FE-C683-4D26-AFD8-26890385EBF4}"/>
              </a:ext>
            </a:extLst>
          </p:cNvPr>
          <p:cNvSpPr/>
          <p:nvPr/>
        </p:nvSpPr>
        <p:spPr bwMode="auto">
          <a:xfrm>
            <a:off x="10402824" y="181356"/>
            <a:ext cx="1708912" cy="1249680"/>
          </a:xfrm>
          <a:prstGeom prst="ellipse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>
                <a:latin typeface="Arial" panose="020B0604020202020204" pitchFamily="34" charset="0"/>
                <a:ea typeface="ＭＳ Ｐゴシック" panose="020B0600070205080204" pitchFamily="34" charset="-128"/>
              </a:rPr>
              <a:t>L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earning &amp; teaching: </a:t>
            </a:r>
            <a:r>
              <a:rPr kumimoji="0" lang="en-US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reflect diversity of students’ needs</a:t>
            </a:r>
            <a:endParaRPr kumimoji="0" 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7F414126-6328-49AC-AB53-3CF9393A9274}"/>
              </a:ext>
            </a:extLst>
          </p:cNvPr>
          <p:cNvSpPr/>
          <p:nvPr/>
        </p:nvSpPr>
        <p:spPr bwMode="auto">
          <a:xfrm>
            <a:off x="10402824" y="1304544"/>
            <a:ext cx="1429512" cy="792480"/>
          </a:xfrm>
          <a:custGeom>
            <a:avLst/>
            <a:gdLst>
              <a:gd name="connsiteX0" fmla="*/ 0 w 1347216"/>
              <a:gd name="connsiteY0" fmla="*/ 792480 h 792480"/>
              <a:gd name="connsiteX1" fmla="*/ 60960 w 1347216"/>
              <a:gd name="connsiteY1" fmla="*/ 786384 h 792480"/>
              <a:gd name="connsiteX2" fmla="*/ 140208 w 1347216"/>
              <a:gd name="connsiteY2" fmla="*/ 780288 h 792480"/>
              <a:gd name="connsiteX3" fmla="*/ 158496 w 1347216"/>
              <a:gd name="connsiteY3" fmla="*/ 768096 h 792480"/>
              <a:gd name="connsiteX4" fmla="*/ 176784 w 1347216"/>
              <a:gd name="connsiteY4" fmla="*/ 762000 h 792480"/>
              <a:gd name="connsiteX5" fmla="*/ 225552 w 1347216"/>
              <a:gd name="connsiteY5" fmla="*/ 749808 h 792480"/>
              <a:gd name="connsiteX6" fmla="*/ 262128 w 1347216"/>
              <a:gd name="connsiteY6" fmla="*/ 737616 h 792480"/>
              <a:gd name="connsiteX7" fmla="*/ 304800 w 1347216"/>
              <a:gd name="connsiteY7" fmla="*/ 725424 h 792480"/>
              <a:gd name="connsiteX8" fmla="*/ 329184 w 1347216"/>
              <a:gd name="connsiteY8" fmla="*/ 719328 h 792480"/>
              <a:gd name="connsiteX9" fmla="*/ 365760 w 1347216"/>
              <a:gd name="connsiteY9" fmla="*/ 707136 h 792480"/>
              <a:gd name="connsiteX10" fmla="*/ 390144 w 1347216"/>
              <a:gd name="connsiteY10" fmla="*/ 701040 h 792480"/>
              <a:gd name="connsiteX11" fmla="*/ 457200 w 1347216"/>
              <a:gd name="connsiteY11" fmla="*/ 664464 h 792480"/>
              <a:gd name="connsiteX12" fmla="*/ 469392 w 1347216"/>
              <a:gd name="connsiteY12" fmla="*/ 646176 h 792480"/>
              <a:gd name="connsiteX13" fmla="*/ 524256 w 1347216"/>
              <a:gd name="connsiteY13" fmla="*/ 627888 h 792480"/>
              <a:gd name="connsiteX14" fmla="*/ 542544 w 1347216"/>
              <a:gd name="connsiteY14" fmla="*/ 615696 h 792480"/>
              <a:gd name="connsiteX15" fmla="*/ 566928 w 1347216"/>
              <a:gd name="connsiteY15" fmla="*/ 603504 h 792480"/>
              <a:gd name="connsiteX16" fmla="*/ 609600 w 1347216"/>
              <a:gd name="connsiteY16" fmla="*/ 566928 h 792480"/>
              <a:gd name="connsiteX17" fmla="*/ 633984 w 1347216"/>
              <a:gd name="connsiteY17" fmla="*/ 554736 h 792480"/>
              <a:gd name="connsiteX18" fmla="*/ 676656 w 1347216"/>
              <a:gd name="connsiteY18" fmla="*/ 530352 h 792480"/>
              <a:gd name="connsiteX19" fmla="*/ 688848 w 1347216"/>
              <a:gd name="connsiteY19" fmla="*/ 512064 h 792480"/>
              <a:gd name="connsiteX20" fmla="*/ 701040 w 1347216"/>
              <a:gd name="connsiteY20" fmla="*/ 475488 h 792480"/>
              <a:gd name="connsiteX21" fmla="*/ 719328 w 1347216"/>
              <a:gd name="connsiteY21" fmla="*/ 457200 h 792480"/>
              <a:gd name="connsiteX22" fmla="*/ 737616 w 1347216"/>
              <a:gd name="connsiteY22" fmla="*/ 432816 h 792480"/>
              <a:gd name="connsiteX23" fmla="*/ 755904 w 1347216"/>
              <a:gd name="connsiteY23" fmla="*/ 420624 h 792480"/>
              <a:gd name="connsiteX24" fmla="*/ 762000 w 1347216"/>
              <a:gd name="connsiteY24" fmla="*/ 396240 h 792480"/>
              <a:gd name="connsiteX25" fmla="*/ 804672 w 1347216"/>
              <a:gd name="connsiteY25" fmla="*/ 347472 h 792480"/>
              <a:gd name="connsiteX26" fmla="*/ 835152 w 1347216"/>
              <a:gd name="connsiteY26" fmla="*/ 329184 h 792480"/>
              <a:gd name="connsiteX27" fmla="*/ 847344 w 1347216"/>
              <a:gd name="connsiteY27" fmla="*/ 310896 h 792480"/>
              <a:gd name="connsiteX28" fmla="*/ 890016 w 1347216"/>
              <a:gd name="connsiteY28" fmla="*/ 292608 h 792480"/>
              <a:gd name="connsiteX29" fmla="*/ 908304 w 1347216"/>
              <a:gd name="connsiteY29" fmla="*/ 280416 h 792480"/>
              <a:gd name="connsiteX30" fmla="*/ 969264 w 1347216"/>
              <a:gd name="connsiteY30" fmla="*/ 268224 h 792480"/>
              <a:gd name="connsiteX31" fmla="*/ 1018032 w 1347216"/>
              <a:gd name="connsiteY31" fmla="*/ 243840 h 792480"/>
              <a:gd name="connsiteX32" fmla="*/ 1060704 w 1347216"/>
              <a:gd name="connsiteY32" fmla="*/ 231648 h 792480"/>
              <a:gd name="connsiteX33" fmla="*/ 1121664 w 1347216"/>
              <a:gd name="connsiteY33" fmla="*/ 219456 h 792480"/>
              <a:gd name="connsiteX34" fmla="*/ 1176528 w 1347216"/>
              <a:gd name="connsiteY34" fmla="*/ 213360 h 792480"/>
              <a:gd name="connsiteX35" fmla="*/ 1200912 w 1347216"/>
              <a:gd name="connsiteY35" fmla="*/ 201168 h 792480"/>
              <a:gd name="connsiteX36" fmla="*/ 1255776 w 1347216"/>
              <a:gd name="connsiteY36" fmla="*/ 158496 h 792480"/>
              <a:gd name="connsiteX37" fmla="*/ 1280160 w 1347216"/>
              <a:gd name="connsiteY37" fmla="*/ 152400 h 792480"/>
              <a:gd name="connsiteX38" fmla="*/ 1292352 w 1347216"/>
              <a:gd name="connsiteY38" fmla="*/ 134112 h 792480"/>
              <a:gd name="connsiteX39" fmla="*/ 1328928 w 1347216"/>
              <a:gd name="connsiteY39" fmla="*/ 109728 h 792480"/>
              <a:gd name="connsiteX40" fmla="*/ 1341120 w 1347216"/>
              <a:gd name="connsiteY40" fmla="*/ 73152 h 792480"/>
              <a:gd name="connsiteX41" fmla="*/ 1347216 w 1347216"/>
              <a:gd name="connsiteY41" fmla="*/ 54864 h 792480"/>
              <a:gd name="connsiteX42" fmla="*/ 1328928 w 1347216"/>
              <a:gd name="connsiteY42" fmla="*/ 0 h 792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347216" h="792480">
                <a:moveTo>
                  <a:pt x="0" y="792480"/>
                </a:moveTo>
                <a:lnTo>
                  <a:pt x="60960" y="786384"/>
                </a:lnTo>
                <a:cubicBezTo>
                  <a:pt x="87354" y="784089"/>
                  <a:pt x="114168" y="785171"/>
                  <a:pt x="140208" y="780288"/>
                </a:cubicBezTo>
                <a:cubicBezTo>
                  <a:pt x="147409" y="778938"/>
                  <a:pt x="151943" y="771373"/>
                  <a:pt x="158496" y="768096"/>
                </a:cubicBezTo>
                <a:cubicBezTo>
                  <a:pt x="164243" y="765222"/>
                  <a:pt x="170585" y="763691"/>
                  <a:pt x="176784" y="762000"/>
                </a:cubicBezTo>
                <a:cubicBezTo>
                  <a:pt x="192950" y="757591"/>
                  <a:pt x="209656" y="755107"/>
                  <a:pt x="225552" y="749808"/>
                </a:cubicBezTo>
                <a:cubicBezTo>
                  <a:pt x="237744" y="745744"/>
                  <a:pt x="249660" y="740733"/>
                  <a:pt x="262128" y="737616"/>
                </a:cubicBezTo>
                <a:cubicBezTo>
                  <a:pt x="338356" y="718559"/>
                  <a:pt x="243582" y="742915"/>
                  <a:pt x="304800" y="725424"/>
                </a:cubicBezTo>
                <a:cubicBezTo>
                  <a:pt x="312856" y="723122"/>
                  <a:pt x="321159" y="721735"/>
                  <a:pt x="329184" y="719328"/>
                </a:cubicBezTo>
                <a:cubicBezTo>
                  <a:pt x="341494" y="715635"/>
                  <a:pt x="353292" y="710253"/>
                  <a:pt x="365760" y="707136"/>
                </a:cubicBezTo>
                <a:cubicBezTo>
                  <a:pt x="373888" y="705104"/>
                  <a:pt x="382410" y="704262"/>
                  <a:pt x="390144" y="701040"/>
                </a:cubicBezTo>
                <a:cubicBezTo>
                  <a:pt x="427025" y="685673"/>
                  <a:pt x="431223" y="681782"/>
                  <a:pt x="457200" y="664464"/>
                </a:cubicBezTo>
                <a:cubicBezTo>
                  <a:pt x="461264" y="658368"/>
                  <a:pt x="463764" y="650866"/>
                  <a:pt x="469392" y="646176"/>
                </a:cubicBezTo>
                <a:cubicBezTo>
                  <a:pt x="485332" y="632893"/>
                  <a:pt x="505059" y="631727"/>
                  <a:pt x="524256" y="627888"/>
                </a:cubicBezTo>
                <a:cubicBezTo>
                  <a:pt x="530352" y="623824"/>
                  <a:pt x="536183" y="619331"/>
                  <a:pt x="542544" y="615696"/>
                </a:cubicBezTo>
                <a:cubicBezTo>
                  <a:pt x="550434" y="611187"/>
                  <a:pt x="559222" y="608320"/>
                  <a:pt x="566928" y="603504"/>
                </a:cubicBezTo>
                <a:cubicBezTo>
                  <a:pt x="650477" y="551286"/>
                  <a:pt x="539776" y="616802"/>
                  <a:pt x="609600" y="566928"/>
                </a:cubicBezTo>
                <a:cubicBezTo>
                  <a:pt x="616995" y="561646"/>
                  <a:pt x="626278" y="559552"/>
                  <a:pt x="633984" y="554736"/>
                </a:cubicBezTo>
                <a:cubicBezTo>
                  <a:pt x="676162" y="528375"/>
                  <a:pt x="640727" y="542328"/>
                  <a:pt x="676656" y="530352"/>
                </a:cubicBezTo>
                <a:cubicBezTo>
                  <a:pt x="680720" y="524256"/>
                  <a:pt x="685872" y="518759"/>
                  <a:pt x="688848" y="512064"/>
                </a:cubicBezTo>
                <a:cubicBezTo>
                  <a:pt x="694067" y="500320"/>
                  <a:pt x="691953" y="484575"/>
                  <a:pt x="701040" y="475488"/>
                </a:cubicBezTo>
                <a:cubicBezTo>
                  <a:pt x="707136" y="469392"/>
                  <a:pt x="713717" y="463746"/>
                  <a:pt x="719328" y="457200"/>
                </a:cubicBezTo>
                <a:cubicBezTo>
                  <a:pt x="725940" y="449486"/>
                  <a:pt x="730432" y="440000"/>
                  <a:pt x="737616" y="432816"/>
                </a:cubicBezTo>
                <a:cubicBezTo>
                  <a:pt x="742797" y="427635"/>
                  <a:pt x="749808" y="424688"/>
                  <a:pt x="755904" y="420624"/>
                </a:cubicBezTo>
                <a:cubicBezTo>
                  <a:pt x="757936" y="412496"/>
                  <a:pt x="758253" y="403734"/>
                  <a:pt x="762000" y="396240"/>
                </a:cubicBezTo>
                <a:cubicBezTo>
                  <a:pt x="768374" y="383491"/>
                  <a:pt x="794385" y="355473"/>
                  <a:pt x="804672" y="347472"/>
                </a:cubicBezTo>
                <a:cubicBezTo>
                  <a:pt x="814025" y="340198"/>
                  <a:pt x="824992" y="335280"/>
                  <a:pt x="835152" y="329184"/>
                </a:cubicBezTo>
                <a:cubicBezTo>
                  <a:pt x="839216" y="323088"/>
                  <a:pt x="841716" y="315586"/>
                  <a:pt x="847344" y="310896"/>
                </a:cubicBezTo>
                <a:cubicBezTo>
                  <a:pt x="866372" y="295040"/>
                  <a:pt x="870959" y="302137"/>
                  <a:pt x="890016" y="292608"/>
                </a:cubicBezTo>
                <a:cubicBezTo>
                  <a:pt x="896569" y="289331"/>
                  <a:pt x="901353" y="282733"/>
                  <a:pt x="908304" y="280416"/>
                </a:cubicBezTo>
                <a:cubicBezTo>
                  <a:pt x="935497" y="271352"/>
                  <a:pt x="944851" y="278396"/>
                  <a:pt x="969264" y="268224"/>
                </a:cubicBezTo>
                <a:cubicBezTo>
                  <a:pt x="986041" y="261234"/>
                  <a:pt x="1000790" y="249587"/>
                  <a:pt x="1018032" y="243840"/>
                </a:cubicBezTo>
                <a:cubicBezTo>
                  <a:pt x="1037223" y="237443"/>
                  <a:pt x="1039271" y="236241"/>
                  <a:pt x="1060704" y="231648"/>
                </a:cubicBezTo>
                <a:cubicBezTo>
                  <a:pt x="1080966" y="227306"/>
                  <a:pt x="1101068" y="221744"/>
                  <a:pt x="1121664" y="219456"/>
                </a:cubicBezTo>
                <a:lnTo>
                  <a:pt x="1176528" y="213360"/>
                </a:lnTo>
                <a:cubicBezTo>
                  <a:pt x="1184656" y="209296"/>
                  <a:pt x="1193517" y="206450"/>
                  <a:pt x="1200912" y="201168"/>
                </a:cubicBezTo>
                <a:cubicBezTo>
                  <a:pt x="1224092" y="184611"/>
                  <a:pt x="1221323" y="167109"/>
                  <a:pt x="1255776" y="158496"/>
                </a:cubicBezTo>
                <a:lnTo>
                  <a:pt x="1280160" y="152400"/>
                </a:lnTo>
                <a:cubicBezTo>
                  <a:pt x="1284224" y="146304"/>
                  <a:pt x="1286838" y="138937"/>
                  <a:pt x="1292352" y="134112"/>
                </a:cubicBezTo>
                <a:cubicBezTo>
                  <a:pt x="1303379" y="124463"/>
                  <a:pt x="1328928" y="109728"/>
                  <a:pt x="1328928" y="109728"/>
                </a:cubicBezTo>
                <a:lnTo>
                  <a:pt x="1341120" y="73152"/>
                </a:lnTo>
                <a:lnTo>
                  <a:pt x="1347216" y="54864"/>
                </a:lnTo>
                <a:cubicBezTo>
                  <a:pt x="1334327" y="3308"/>
                  <a:pt x="1346872" y="17944"/>
                  <a:pt x="1328928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97849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36CE5-AFFE-4259-97B1-2C5ECAF293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535186"/>
            <a:ext cx="11379199" cy="4697834"/>
          </a:xfrm>
        </p:spPr>
        <p:txBody>
          <a:bodyPr/>
          <a:lstStyle/>
          <a:p>
            <a:r>
              <a:rPr lang="en-US" b="1" dirty="0">
                <a:solidFill>
                  <a:srgbClr val="008000"/>
                </a:solidFill>
              </a:rPr>
              <a:t>Highlights:</a:t>
            </a:r>
          </a:p>
          <a:p>
            <a:endParaRPr lang="en-US" sz="1000" b="1" dirty="0">
              <a:solidFill>
                <a:srgbClr val="008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Higher education institutions should ensure that </a:t>
            </a:r>
            <a:r>
              <a:rPr lang="en-US" b="1" dirty="0">
                <a:solidFill>
                  <a:schemeClr val="accent6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community engagement in higher education promotes diversity, equity and inclusion.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Such engagement provides a </a:t>
            </a:r>
            <a:r>
              <a:rPr lang="en-US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holistic basis </a:t>
            </a: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on which universities can </a:t>
            </a:r>
            <a:r>
              <a:rPr lang="en-US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address a broad range of societal needs</a:t>
            </a: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including those of </a:t>
            </a:r>
            <a:r>
              <a:rPr lang="en-US" sz="2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vulnerable, disadvantaged and underrepresented</a:t>
            </a: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groups, while enriching their teaching, research and other core functions.</a:t>
            </a:r>
          </a:p>
          <a:p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CCE87C-5EFE-445D-9DA5-01D00E3982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15</a:t>
            </a:fld>
            <a:endParaRPr lang="en-US" altLang="sr-Latn-RS" sz="9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9EA9CCA-A6FF-4CFF-8096-08B382A7985A}"/>
              </a:ext>
            </a:extLst>
          </p:cNvPr>
          <p:cNvSpPr txBox="1">
            <a:spLocks/>
          </p:cNvSpPr>
          <p:nvPr/>
        </p:nvSpPr>
        <p:spPr>
          <a:xfrm>
            <a:off x="5807413" y="398835"/>
            <a:ext cx="5876587" cy="688975"/>
          </a:xfrm>
          <a:prstGeom prst="rect">
            <a:avLst/>
          </a:prstGeom>
        </p:spPr>
        <p:txBody>
          <a:bodyPr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70A54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hr-HR" b="1"/>
              <a:t>Principles and Guidelines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37198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1E6FFD-DD2F-44FC-B5D2-91749C4376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16</a:t>
            </a:fld>
            <a:endParaRPr lang="en-US" altLang="sr-Latn-RS" sz="900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8CD96CE-53F1-4186-B508-E5D950B5E31B}"/>
              </a:ext>
            </a:extLst>
          </p:cNvPr>
          <p:cNvSpPr/>
          <p:nvPr/>
        </p:nvSpPr>
        <p:spPr bwMode="auto">
          <a:xfrm>
            <a:off x="4882388" y="2586990"/>
            <a:ext cx="2151888" cy="1684020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Principles &amp; Guidelines </a:t>
            </a:r>
            <a:r>
              <a:rPr kumimoji="0" lang="hr-H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for </a:t>
            </a:r>
            <a:r>
              <a:rPr kumimoji="0" lang="hr-H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social</a:t>
            </a:r>
            <a:r>
              <a:rPr kumimoji="0" lang="hr-H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kumimoji="0" lang="hr-H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dimension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EB65DC7-A2DD-4F09-AE04-869CB6890629}"/>
              </a:ext>
            </a:extLst>
          </p:cNvPr>
          <p:cNvSpPr/>
          <p:nvPr/>
        </p:nvSpPr>
        <p:spPr bwMode="auto">
          <a:xfrm>
            <a:off x="6317996" y="237744"/>
            <a:ext cx="1676400" cy="926592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Strategic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 approach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DC3C2C5-74DB-4882-95C7-58E9E04FA269}"/>
              </a:ext>
            </a:extLst>
          </p:cNvPr>
          <p:cNvSpPr/>
          <p:nvPr/>
        </p:nvSpPr>
        <p:spPr bwMode="auto">
          <a:xfrm>
            <a:off x="7637272" y="830580"/>
            <a:ext cx="2944368" cy="1709928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latin typeface="Arial" panose="020B0604020202020204" pitchFamily="34" charset="0"/>
                <a:ea typeface="ＭＳ Ｐゴシック" panose="020B0600070205080204" pitchFamily="34" charset="-128"/>
              </a:rPr>
              <a:t>Supportive legal framework: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Flexible and adaptable L&amp;T</a:t>
            </a:r>
            <a:r>
              <a:rPr kumimoji="0" lang="hr-H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, RPL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94B366F-D207-40C8-8CA1-F93B7DA7A9BF}"/>
              </a:ext>
            </a:extLst>
          </p:cNvPr>
          <p:cNvSpPr/>
          <p:nvPr/>
        </p:nvSpPr>
        <p:spPr bwMode="auto">
          <a:xfrm>
            <a:off x="8906256" y="2438400"/>
            <a:ext cx="3121152" cy="2215896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Inclusiveness of the entire education system: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From early childhood</a:t>
            </a:r>
            <a:r>
              <a:rPr lang="hr-HR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hr-HR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edu</a:t>
            </a:r>
            <a:r>
              <a:rPr 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 to lifelong learning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9EAFE67-5381-4780-83D9-8E61D858AB6B}"/>
              </a:ext>
            </a:extLst>
          </p:cNvPr>
          <p:cNvSpPr/>
          <p:nvPr/>
        </p:nvSpPr>
        <p:spPr bwMode="auto">
          <a:xfrm>
            <a:off x="8068056" y="4703064"/>
            <a:ext cx="2944368" cy="1225296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Reliable data: 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for evidence</a:t>
            </a:r>
            <a:r>
              <a:rPr kumimoji="0" lang="hr-H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-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based improvements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473F9ED-1F82-4A5E-A5FC-8A90ABA65D39}"/>
              </a:ext>
            </a:extLst>
          </p:cNvPr>
          <p:cNvSpPr/>
          <p:nvPr/>
        </p:nvSpPr>
        <p:spPr bwMode="auto">
          <a:xfrm>
            <a:off x="5477256" y="5138928"/>
            <a:ext cx="2590800" cy="1481328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Effective counselling and guidance 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for students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EFC651F-9718-4330-80FF-E75EF6409EE6}"/>
              </a:ext>
            </a:extLst>
          </p:cNvPr>
          <p:cNvSpPr/>
          <p:nvPr/>
        </p:nvSpPr>
        <p:spPr bwMode="auto">
          <a:xfrm>
            <a:off x="3115056" y="5474208"/>
            <a:ext cx="2243328" cy="1146048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Sufficient and sustainable </a:t>
            </a: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funding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43B391F-3E90-45A5-9BEB-58C8A0D34CDA}"/>
              </a:ext>
            </a:extLst>
          </p:cNvPr>
          <p:cNvSpPr/>
          <p:nvPr/>
        </p:nvSpPr>
        <p:spPr bwMode="auto">
          <a:xfrm>
            <a:off x="660400" y="4919472"/>
            <a:ext cx="2515616" cy="1225296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Strengthening </a:t>
            </a: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HEIs’ capacity for diversity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B75C9D3-6B6D-490B-BCD8-0BE016B0D1D9}"/>
              </a:ext>
            </a:extLst>
          </p:cNvPr>
          <p:cNvSpPr/>
          <p:nvPr/>
        </p:nvSpPr>
        <p:spPr bwMode="auto">
          <a:xfrm>
            <a:off x="91440" y="3089148"/>
            <a:ext cx="2755392" cy="1769364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Inclusive and equitable </a:t>
            </a: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international mobility programs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1EB811D-EF03-49FA-8212-A26C3FA58891}"/>
              </a:ext>
            </a:extLst>
          </p:cNvPr>
          <p:cNvSpPr/>
          <p:nvPr/>
        </p:nvSpPr>
        <p:spPr bwMode="auto">
          <a:xfrm>
            <a:off x="1253744" y="1473708"/>
            <a:ext cx="2755392" cy="1615440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Community engagement in HE </a:t>
            </a:r>
            <a:r>
              <a:rPr kumimoji="0" 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promotes social dimension</a:t>
            </a:r>
            <a:endParaRPr kumimoji="0" 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276BF33-B3A8-4F60-A5ED-40AF018CA025}"/>
              </a:ext>
            </a:extLst>
          </p:cNvPr>
          <p:cNvSpPr/>
          <p:nvPr/>
        </p:nvSpPr>
        <p:spPr bwMode="auto">
          <a:xfrm>
            <a:off x="3460496" y="353568"/>
            <a:ext cx="2694432" cy="1426464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Policy dialogue 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between public authorities and HEIs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D2BE8AD-B811-41DA-87D9-13393CA69DAC}"/>
              </a:ext>
            </a:extLst>
          </p:cNvPr>
          <p:cNvCxnSpPr/>
          <p:nvPr/>
        </p:nvCxnSpPr>
        <p:spPr bwMode="auto">
          <a:xfrm>
            <a:off x="5278120" y="1853184"/>
            <a:ext cx="458216" cy="73380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18ED266-6BA4-46D3-85B7-FA004118A8A2}"/>
              </a:ext>
            </a:extLst>
          </p:cNvPr>
          <p:cNvCxnSpPr>
            <a:endCxn id="8" idx="0"/>
          </p:cNvCxnSpPr>
          <p:nvPr/>
        </p:nvCxnSpPr>
        <p:spPr bwMode="auto">
          <a:xfrm flipH="1">
            <a:off x="5958332" y="1231392"/>
            <a:ext cx="1003300" cy="135559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C2CEEB7-0A09-4A70-966D-2670BE191CC5}"/>
              </a:ext>
            </a:extLst>
          </p:cNvPr>
          <p:cNvCxnSpPr/>
          <p:nvPr/>
        </p:nvCxnSpPr>
        <p:spPr bwMode="auto">
          <a:xfrm flipH="1">
            <a:off x="7034276" y="2383536"/>
            <a:ext cx="1033780" cy="8778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261779B-2A1A-4E0B-AA55-B375EF63ECC5}"/>
              </a:ext>
            </a:extLst>
          </p:cNvPr>
          <p:cNvCxnSpPr>
            <a:stCxn id="8" idx="3"/>
          </p:cNvCxnSpPr>
          <p:nvPr/>
        </p:nvCxnSpPr>
        <p:spPr bwMode="auto">
          <a:xfrm>
            <a:off x="7034276" y="3429000"/>
            <a:ext cx="1768348" cy="1798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F2860C9D-1F0B-417D-AC1D-29467C7FA38D}"/>
              </a:ext>
            </a:extLst>
          </p:cNvPr>
          <p:cNvCxnSpPr/>
          <p:nvPr/>
        </p:nvCxnSpPr>
        <p:spPr bwMode="auto">
          <a:xfrm>
            <a:off x="7034276" y="3608832"/>
            <a:ext cx="1670812" cy="1146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042D0E8-1415-4567-A9CD-FABE9C82B861}"/>
              </a:ext>
            </a:extLst>
          </p:cNvPr>
          <p:cNvCxnSpPr>
            <a:stCxn id="8" idx="2"/>
          </p:cNvCxnSpPr>
          <p:nvPr/>
        </p:nvCxnSpPr>
        <p:spPr bwMode="auto">
          <a:xfrm>
            <a:off x="5958332" y="4271010"/>
            <a:ext cx="637540" cy="80695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F7147E8-67C3-4B94-9F06-E5F61C5EAD6F}"/>
              </a:ext>
            </a:extLst>
          </p:cNvPr>
          <p:cNvCxnSpPr>
            <a:stCxn id="8" idx="2"/>
          </p:cNvCxnSpPr>
          <p:nvPr/>
        </p:nvCxnSpPr>
        <p:spPr bwMode="auto">
          <a:xfrm flipH="1">
            <a:off x="4370832" y="4271010"/>
            <a:ext cx="1587500" cy="115443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E80D81C-96E6-489D-BAF2-3B81E2000657}"/>
              </a:ext>
            </a:extLst>
          </p:cNvPr>
          <p:cNvCxnSpPr/>
          <p:nvPr/>
        </p:nvCxnSpPr>
        <p:spPr bwMode="auto">
          <a:xfrm flipH="1">
            <a:off x="2779776" y="3608832"/>
            <a:ext cx="2102612" cy="139598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0A1D57D4-0253-4CA4-A2E6-700017C83601}"/>
              </a:ext>
            </a:extLst>
          </p:cNvPr>
          <p:cNvCxnSpPr>
            <a:stCxn id="8" idx="1"/>
          </p:cNvCxnSpPr>
          <p:nvPr/>
        </p:nvCxnSpPr>
        <p:spPr bwMode="auto">
          <a:xfrm flipH="1">
            <a:off x="2907792" y="3429000"/>
            <a:ext cx="1974596" cy="4663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834FDAE1-8512-4A5F-B936-B8588A32B13E}"/>
              </a:ext>
            </a:extLst>
          </p:cNvPr>
          <p:cNvCxnSpPr/>
          <p:nvPr/>
        </p:nvCxnSpPr>
        <p:spPr bwMode="auto">
          <a:xfrm flipH="1" flipV="1">
            <a:off x="3950208" y="2694432"/>
            <a:ext cx="932180" cy="5669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" name="Oval 40">
            <a:extLst>
              <a:ext uri="{FF2B5EF4-FFF2-40B4-BE49-F238E27FC236}">
                <a16:creationId xmlns:a16="http://schemas.microsoft.com/office/drawing/2014/main" id="{CD20B7FE-C683-4D26-AFD8-26890385EBF4}"/>
              </a:ext>
            </a:extLst>
          </p:cNvPr>
          <p:cNvSpPr/>
          <p:nvPr/>
        </p:nvSpPr>
        <p:spPr bwMode="auto">
          <a:xfrm>
            <a:off x="10402824" y="181356"/>
            <a:ext cx="1708912" cy="1249680"/>
          </a:xfrm>
          <a:prstGeom prst="ellipse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>
                <a:latin typeface="Arial" panose="020B0604020202020204" pitchFamily="34" charset="0"/>
                <a:ea typeface="ＭＳ Ｐゴシック" panose="020B0600070205080204" pitchFamily="34" charset="-128"/>
              </a:rPr>
              <a:t>L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earning &amp; teaching: </a:t>
            </a:r>
            <a:r>
              <a:rPr kumimoji="0" lang="en-US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reflect diversity of students’ needs</a:t>
            </a:r>
            <a:endParaRPr kumimoji="0" 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7F414126-6328-49AC-AB53-3CF9393A9274}"/>
              </a:ext>
            </a:extLst>
          </p:cNvPr>
          <p:cNvSpPr/>
          <p:nvPr/>
        </p:nvSpPr>
        <p:spPr bwMode="auto">
          <a:xfrm>
            <a:off x="10402824" y="1304544"/>
            <a:ext cx="1429512" cy="792480"/>
          </a:xfrm>
          <a:custGeom>
            <a:avLst/>
            <a:gdLst>
              <a:gd name="connsiteX0" fmla="*/ 0 w 1347216"/>
              <a:gd name="connsiteY0" fmla="*/ 792480 h 792480"/>
              <a:gd name="connsiteX1" fmla="*/ 60960 w 1347216"/>
              <a:gd name="connsiteY1" fmla="*/ 786384 h 792480"/>
              <a:gd name="connsiteX2" fmla="*/ 140208 w 1347216"/>
              <a:gd name="connsiteY2" fmla="*/ 780288 h 792480"/>
              <a:gd name="connsiteX3" fmla="*/ 158496 w 1347216"/>
              <a:gd name="connsiteY3" fmla="*/ 768096 h 792480"/>
              <a:gd name="connsiteX4" fmla="*/ 176784 w 1347216"/>
              <a:gd name="connsiteY4" fmla="*/ 762000 h 792480"/>
              <a:gd name="connsiteX5" fmla="*/ 225552 w 1347216"/>
              <a:gd name="connsiteY5" fmla="*/ 749808 h 792480"/>
              <a:gd name="connsiteX6" fmla="*/ 262128 w 1347216"/>
              <a:gd name="connsiteY6" fmla="*/ 737616 h 792480"/>
              <a:gd name="connsiteX7" fmla="*/ 304800 w 1347216"/>
              <a:gd name="connsiteY7" fmla="*/ 725424 h 792480"/>
              <a:gd name="connsiteX8" fmla="*/ 329184 w 1347216"/>
              <a:gd name="connsiteY8" fmla="*/ 719328 h 792480"/>
              <a:gd name="connsiteX9" fmla="*/ 365760 w 1347216"/>
              <a:gd name="connsiteY9" fmla="*/ 707136 h 792480"/>
              <a:gd name="connsiteX10" fmla="*/ 390144 w 1347216"/>
              <a:gd name="connsiteY10" fmla="*/ 701040 h 792480"/>
              <a:gd name="connsiteX11" fmla="*/ 457200 w 1347216"/>
              <a:gd name="connsiteY11" fmla="*/ 664464 h 792480"/>
              <a:gd name="connsiteX12" fmla="*/ 469392 w 1347216"/>
              <a:gd name="connsiteY12" fmla="*/ 646176 h 792480"/>
              <a:gd name="connsiteX13" fmla="*/ 524256 w 1347216"/>
              <a:gd name="connsiteY13" fmla="*/ 627888 h 792480"/>
              <a:gd name="connsiteX14" fmla="*/ 542544 w 1347216"/>
              <a:gd name="connsiteY14" fmla="*/ 615696 h 792480"/>
              <a:gd name="connsiteX15" fmla="*/ 566928 w 1347216"/>
              <a:gd name="connsiteY15" fmla="*/ 603504 h 792480"/>
              <a:gd name="connsiteX16" fmla="*/ 609600 w 1347216"/>
              <a:gd name="connsiteY16" fmla="*/ 566928 h 792480"/>
              <a:gd name="connsiteX17" fmla="*/ 633984 w 1347216"/>
              <a:gd name="connsiteY17" fmla="*/ 554736 h 792480"/>
              <a:gd name="connsiteX18" fmla="*/ 676656 w 1347216"/>
              <a:gd name="connsiteY18" fmla="*/ 530352 h 792480"/>
              <a:gd name="connsiteX19" fmla="*/ 688848 w 1347216"/>
              <a:gd name="connsiteY19" fmla="*/ 512064 h 792480"/>
              <a:gd name="connsiteX20" fmla="*/ 701040 w 1347216"/>
              <a:gd name="connsiteY20" fmla="*/ 475488 h 792480"/>
              <a:gd name="connsiteX21" fmla="*/ 719328 w 1347216"/>
              <a:gd name="connsiteY21" fmla="*/ 457200 h 792480"/>
              <a:gd name="connsiteX22" fmla="*/ 737616 w 1347216"/>
              <a:gd name="connsiteY22" fmla="*/ 432816 h 792480"/>
              <a:gd name="connsiteX23" fmla="*/ 755904 w 1347216"/>
              <a:gd name="connsiteY23" fmla="*/ 420624 h 792480"/>
              <a:gd name="connsiteX24" fmla="*/ 762000 w 1347216"/>
              <a:gd name="connsiteY24" fmla="*/ 396240 h 792480"/>
              <a:gd name="connsiteX25" fmla="*/ 804672 w 1347216"/>
              <a:gd name="connsiteY25" fmla="*/ 347472 h 792480"/>
              <a:gd name="connsiteX26" fmla="*/ 835152 w 1347216"/>
              <a:gd name="connsiteY26" fmla="*/ 329184 h 792480"/>
              <a:gd name="connsiteX27" fmla="*/ 847344 w 1347216"/>
              <a:gd name="connsiteY27" fmla="*/ 310896 h 792480"/>
              <a:gd name="connsiteX28" fmla="*/ 890016 w 1347216"/>
              <a:gd name="connsiteY28" fmla="*/ 292608 h 792480"/>
              <a:gd name="connsiteX29" fmla="*/ 908304 w 1347216"/>
              <a:gd name="connsiteY29" fmla="*/ 280416 h 792480"/>
              <a:gd name="connsiteX30" fmla="*/ 969264 w 1347216"/>
              <a:gd name="connsiteY30" fmla="*/ 268224 h 792480"/>
              <a:gd name="connsiteX31" fmla="*/ 1018032 w 1347216"/>
              <a:gd name="connsiteY31" fmla="*/ 243840 h 792480"/>
              <a:gd name="connsiteX32" fmla="*/ 1060704 w 1347216"/>
              <a:gd name="connsiteY32" fmla="*/ 231648 h 792480"/>
              <a:gd name="connsiteX33" fmla="*/ 1121664 w 1347216"/>
              <a:gd name="connsiteY33" fmla="*/ 219456 h 792480"/>
              <a:gd name="connsiteX34" fmla="*/ 1176528 w 1347216"/>
              <a:gd name="connsiteY34" fmla="*/ 213360 h 792480"/>
              <a:gd name="connsiteX35" fmla="*/ 1200912 w 1347216"/>
              <a:gd name="connsiteY35" fmla="*/ 201168 h 792480"/>
              <a:gd name="connsiteX36" fmla="*/ 1255776 w 1347216"/>
              <a:gd name="connsiteY36" fmla="*/ 158496 h 792480"/>
              <a:gd name="connsiteX37" fmla="*/ 1280160 w 1347216"/>
              <a:gd name="connsiteY37" fmla="*/ 152400 h 792480"/>
              <a:gd name="connsiteX38" fmla="*/ 1292352 w 1347216"/>
              <a:gd name="connsiteY38" fmla="*/ 134112 h 792480"/>
              <a:gd name="connsiteX39" fmla="*/ 1328928 w 1347216"/>
              <a:gd name="connsiteY39" fmla="*/ 109728 h 792480"/>
              <a:gd name="connsiteX40" fmla="*/ 1341120 w 1347216"/>
              <a:gd name="connsiteY40" fmla="*/ 73152 h 792480"/>
              <a:gd name="connsiteX41" fmla="*/ 1347216 w 1347216"/>
              <a:gd name="connsiteY41" fmla="*/ 54864 h 792480"/>
              <a:gd name="connsiteX42" fmla="*/ 1328928 w 1347216"/>
              <a:gd name="connsiteY42" fmla="*/ 0 h 792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347216" h="792480">
                <a:moveTo>
                  <a:pt x="0" y="792480"/>
                </a:moveTo>
                <a:lnTo>
                  <a:pt x="60960" y="786384"/>
                </a:lnTo>
                <a:cubicBezTo>
                  <a:pt x="87354" y="784089"/>
                  <a:pt x="114168" y="785171"/>
                  <a:pt x="140208" y="780288"/>
                </a:cubicBezTo>
                <a:cubicBezTo>
                  <a:pt x="147409" y="778938"/>
                  <a:pt x="151943" y="771373"/>
                  <a:pt x="158496" y="768096"/>
                </a:cubicBezTo>
                <a:cubicBezTo>
                  <a:pt x="164243" y="765222"/>
                  <a:pt x="170585" y="763691"/>
                  <a:pt x="176784" y="762000"/>
                </a:cubicBezTo>
                <a:cubicBezTo>
                  <a:pt x="192950" y="757591"/>
                  <a:pt x="209656" y="755107"/>
                  <a:pt x="225552" y="749808"/>
                </a:cubicBezTo>
                <a:cubicBezTo>
                  <a:pt x="237744" y="745744"/>
                  <a:pt x="249660" y="740733"/>
                  <a:pt x="262128" y="737616"/>
                </a:cubicBezTo>
                <a:cubicBezTo>
                  <a:pt x="338356" y="718559"/>
                  <a:pt x="243582" y="742915"/>
                  <a:pt x="304800" y="725424"/>
                </a:cubicBezTo>
                <a:cubicBezTo>
                  <a:pt x="312856" y="723122"/>
                  <a:pt x="321159" y="721735"/>
                  <a:pt x="329184" y="719328"/>
                </a:cubicBezTo>
                <a:cubicBezTo>
                  <a:pt x="341494" y="715635"/>
                  <a:pt x="353292" y="710253"/>
                  <a:pt x="365760" y="707136"/>
                </a:cubicBezTo>
                <a:cubicBezTo>
                  <a:pt x="373888" y="705104"/>
                  <a:pt x="382410" y="704262"/>
                  <a:pt x="390144" y="701040"/>
                </a:cubicBezTo>
                <a:cubicBezTo>
                  <a:pt x="427025" y="685673"/>
                  <a:pt x="431223" y="681782"/>
                  <a:pt x="457200" y="664464"/>
                </a:cubicBezTo>
                <a:cubicBezTo>
                  <a:pt x="461264" y="658368"/>
                  <a:pt x="463764" y="650866"/>
                  <a:pt x="469392" y="646176"/>
                </a:cubicBezTo>
                <a:cubicBezTo>
                  <a:pt x="485332" y="632893"/>
                  <a:pt x="505059" y="631727"/>
                  <a:pt x="524256" y="627888"/>
                </a:cubicBezTo>
                <a:cubicBezTo>
                  <a:pt x="530352" y="623824"/>
                  <a:pt x="536183" y="619331"/>
                  <a:pt x="542544" y="615696"/>
                </a:cubicBezTo>
                <a:cubicBezTo>
                  <a:pt x="550434" y="611187"/>
                  <a:pt x="559222" y="608320"/>
                  <a:pt x="566928" y="603504"/>
                </a:cubicBezTo>
                <a:cubicBezTo>
                  <a:pt x="650477" y="551286"/>
                  <a:pt x="539776" y="616802"/>
                  <a:pt x="609600" y="566928"/>
                </a:cubicBezTo>
                <a:cubicBezTo>
                  <a:pt x="616995" y="561646"/>
                  <a:pt x="626278" y="559552"/>
                  <a:pt x="633984" y="554736"/>
                </a:cubicBezTo>
                <a:cubicBezTo>
                  <a:pt x="676162" y="528375"/>
                  <a:pt x="640727" y="542328"/>
                  <a:pt x="676656" y="530352"/>
                </a:cubicBezTo>
                <a:cubicBezTo>
                  <a:pt x="680720" y="524256"/>
                  <a:pt x="685872" y="518759"/>
                  <a:pt x="688848" y="512064"/>
                </a:cubicBezTo>
                <a:cubicBezTo>
                  <a:pt x="694067" y="500320"/>
                  <a:pt x="691953" y="484575"/>
                  <a:pt x="701040" y="475488"/>
                </a:cubicBezTo>
                <a:cubicBezTo>
                  <a:pt x="707136" y="469392"/>
                  <a:pt x="713717" y="463746"/>
                  <a:pt x="719328" y="457200"/>
                </a:cubicBezTo>
                <a:cubicBezTo>
                  <a:pt x="725940" y="449486"/>
                  <a:pt x="730432" y="440000"/>
                  <a:pt x="737616" y="432816"/>
                </a:cubicBezTo>
                <a:cubicBezTo>
                  <a:pt x="742797" y="427635"/>
                  <a:pt x="749808" y="424688"/>
                  <a:pt x="755904" y="420624"/>
                </a:cubicBezTo>
                <a:cubicBezTo>
                  <a:pt x="757936" y="412496"/>
                  <a:pt x="758253" y="403734"/>
                  <a:pt x="762000" y="396240"/>
                </a:cubicBezTo>
                <a:cubicBezTo>
                  <a:pt x="768374" y="383491"/>
                  <a:pt x="794385" y="355473"/>
                  <a:pt x="804672" y="347472"/>
                </a:cubicBezTo>
                <a:cubicBezTo>
                  <a:pt x="814025" y="340198"/>
                  <a:pt x="824992" y="335280"/>
                  <a:pt x="835152" y="329184"/>
                </a:cubicBezTo>
                <a:cubicBezTo>
                  <a:pt x="839216" y="323088"/>
                  <a:pt x="841716" y="315586"/>
                  <a:pt x="847344" y="310896"/>
                </a:cubicBezTo>
                <a:cubicBezTo>
                  <a:pt x="866372" y="295040"/>
                  <a:pt x="870959" y="302137"/>
                  <a:pt x="890016" y="292608"/>
                </a:cubicBezTo>
                <a:cubicBezTo>
                  <a:pt x="896569" y="289331"/>
                  <a:pt x="901353" y="282733"/>
                  <a:pt x="908304" y="280416"/>
                </a:cubicBezTo>
                <a:cubicBezTo>
                  <a:pt x="935497" y="271352"/>
                  <a:pt x="944851" y="278396"/>
                  <a:pt x="969264" y="268224"/>
                </a:cubicBezTo>
                <a:cubicBezTo>
                  <a:pt x="986041" y="261234"/>
                  <a:pt x="1000790" y="249587"/>
                  <a:pt x="1018032" y="243840"/>
                </a:cubicBezTo>
                <a:cubicBezTo>
                  <a:pt x="1037223" y="237443"/>
                  <a:pt x="1039271" y="236241"/>
                  <a:pt x="1060704" y="231648"/>
                </a:cubicBezTo>
                <a:cubicBezTo>
                  <a:pt x="1080966" y="227306"/>
                  <a:pt x="1101068" y="221744"/>
                  <a:pt x="1121664" y="219456"/>
                </a:cubicBezTo>
                <a:lnTo>
                  <a:pt x="1176528" y="213360"/>
                </a:lnTo>
                <a:cubicBezTo>
                  <a:pt x="1184656" y="209296"/>
                  <a:pt x="1193517" y="206450"/>
                  <a:pt x="1200912" y="201168"/>
                </a:cubicBezTo>
                <a:cubicBezTo>
                  <a:pt x="1224092" y="184611"/>
                  <a:pt x="1221323" y="167109"/>
                  <a:pt x="1255776" y="158496"/>
                </a:cubicBezTo>
                <a:lnTo>
                  <a:pt x="1280160" y="152400"/>
                </a:lnTo>
                <a:cubicBezTo>
                  <a:pt x="1284224" y="146304"/>
                  <a:pt x="1286838" y="138937"/>
                  <a:pt x="1292352" y="134112"/>
                </a:cubicBezTo>
                <a:cubicBezTo>
                  <a:pt x="1303379" y="124463"/>
                  <a:pt x="1328928" y="109728"/>
                  <a:pt x="1328928" y="109728"/>
                </a:cubicBezTo>
                <a:lnTo>
                  <a:pt x="1341120" y="73152"/>
                </a:lnTo>
                <a:lnTo>
                  <a:pt x="1347216" y="54864"/>
                </a:lnTo>
                <a:cubicBezTo>
                  <a:pt x="1334327" y="3308"/>
                  <a:pt x="1346872" y="17944"/>
                  <a:pt x="1328928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11523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36CE5-AFFE-4259-97B1-2C5ECAF293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535186"/>
            <a:ext cx="11379199" cy="4697834"/>
          </a:xfrm>
        </p:spPr>
        <p:txBody>
          <a:bodyPr/>
          <a:lstStyle/>
          <a:p>
            <a:r>
              <a:rPr lang="en-US" b="1" dirty="0">
                <a:solidFill>
                  <a:srgbClr val="008000"/>
                </a:solidFill>
              </a:rPr>
              <a:t>Conclusion: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Principles and Guidelines are not to be seen as a checklist, but as an instrument for </a:t>
            </a:r>
            <a:r>
              <a:rPr lang="en-US" b="1" dirty="0">
                <a:solidFill>
                  <a:schemeClr val="accent6"/>
                </a:solidFill>
              </a:rPr>
              <a:t>developing fit-for purpose national and institutional strategies and policies</a:t>
            </a:r>
            <a:r>
              <a:rPr lang="en-US" b="1" dirty="0"/>
              <a:t> </a:t>
            </a:r>
            <a:r>
              <a:rPr lang="en-US" dirty="0"/>
              <a:t>for social dimension enhancement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/>
              <a:t>Enabling concrete and tangible progress over the next decade</a:t>
            </a:r>
          </a:p>
          <a:p>
            <a:endParaRPr lang="en-US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 err="1">
                <a:solidFill>
                  <a:srgbClr val="008000"/>
                </a:solidFill>
              </a:rPr>
              <a:t>Favourable</a:t>
            </a:r>
            <a:r>
              <a:rPr lang="en-US" b="1" dirty="0">
                <a:solidFill>
                  <a:srgbClr val="008000"/>
                </a:solidFill>
              </a:rPr>
              <a:t> moment: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Principles and Guidelines </a:t>
            </a:r>
            <a:r>
              <a:rPr lang="en-US" b="1" dirty="0">
                <a:solidFill>
                  <a:schemeClr val="accent6"/>
                </a:solidFill>
              </a:rPr>
              <a:t>adopted</a:t>
            </a:r>
            <a:r>
              <a:rPr lang="en-US" dirty="0"/>
              <a:t> </a:t>
            </a:r>
            <a:r>
              <a:rPr lang="en-US" b="1" dirty="0">
                <a:solidFill>
                  <a:schemeClr val="accent6"/>
                </a:solidFill>
              </a:rPr>
              <a:t>by the 48 EHEA ministers </a:t>
            </a:r>
            <a:r>
              <a:rPr lang="en-US" dirty="0"/>
              <a:t>at the </a:t>
            </a:r>
            <a:r>
              <a:rPr lang="en-US" b="1" dirty="0">
                <a:solidFill>
                  <a:schemeClr val="accent6"/>
                </a:solidFill>
              </a:rPr>
              <a:t>EHEA Rome Ministerial Conference </a:t>
            </a:r>
            <a:r>
              <a:rPr lang="en-US" dirty="0"/>
              <a:t>on</a:t>
            </a:r>
            <a:r>
              <a:rPr lang="en-US" b="1" dirty="0"/>
              <a:t> </a:t>
            </a:r>
            <a:r>
              <a:rPr lang="en-US" dirty="0"/>
              <a:t>19 November 2020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Principles and Guidelines are an </a:t>
            </a:r>
            <a:r>
              <a:rPr lang="en-US" sz="2000" b="1" dirty="0"/>
              <a:t>integral part of the 2020 Rome Ministerial Communique - </a:t>
            </a:r>
            <a:r>
              <a:rPr lang="en-US" sz="2000" dirty="0"/>
              <a:t>ministers have </a:t>
            </a:r>
            <a:r>
              <a:rPr lang="en-US" sz="2000" b="1" dirty="0"/>
              <a:t>politically committed </a:t>
            </a:r>
            <a:r>
              <a:rPr lang="en-US" sz="2000" dirty="0"/>
              <a:t>to its implementation.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CCE87C-5EFE-445D-9DA5-01D00E3982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17</a:t>
            </a:fld>
            <a:endParaRPr lang="en-US" altLang="sr-Latn-RS" sz="9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9EA9CCA-A6FF-4CFF-8096-08B382A7985A}"/>
              </a:ext>
            </a:extLst>
          </p:cNvPr>
          <p:cNvSpPr txBox="1">
            <a:spLocks/>
          </p:cNvSpPr>
          <p:nvPr/>
        </p:nvSpPr>
        <p:spPr>
          <a:xfrm>
            <a:off x="5807413" y="398835"/>
            <a:ext cx="5876587" cy="688975"/>
          </a:xfrm>
          <a:prstGeom prst="rect">
            <a:avLst/>
          </a:prstGeom>
        </p:spPr>
        <p:txBody>
          <a:bodyPr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70A54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hr-HR" b="1"/>
              <a:t>Principles and Guidelines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050198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36CE5-AFFE-4259-97B1-2C5ECAF293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535185"/>
            <a:ext cx="11379199" cy="4923979"/>
          </a:xfrm>
        </p:spPr>
        <p:txBody>
          <a:bodyPr/>
          <a:lstStyle/>
          <a:p>
            <a:r>
              <a:rPr lang="en-US" sz="2800" b="1" dirty="0">
                <a:solidFill>
                  <a:srgbClr val="008000"/>
                </a:solidFill>
              </a:rPr>
              <a:t>Next steps: </a:t>
            </a:r>
            <a:endParaRPr lang="hr-HR" sz="2800" b="1" dirty="0">
              <a:solidFill>
                <a:srgbClr val="008000"/>
              </a:solidFill>
            </a:endParaRPr>
          </a:p>
          <a:p>
            <a:endParaRPr lang="en-US" sz="1200" b="1" dirty="0">
              <a:solidFill>
                <a:srgbClr val="008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6"/>
                </a:solidFill>
              </a:rPr>
              <a:t>Public authorities </a:t>
            </a:r>
            <a:r>
              <a:rPr lang="en-US" dirty="0"/>
              <a:t>should engage in a </a:t>
            </a:r>
            <a:r>
              <a:rPr lang="en-US" b="1" dirty="0"/>
              <a:t>policy dialogue </a:t>
            </a:r>
            <a:r>
              <a:rPr lang="en-US" dirty="0"/>
              <a:t>with </a:t>
            </a:r>
            <a:r>
              <a:rPr lang="en-US" b="1" dirty="0">
                <a:solidFill>
                  <a:schemeClr val="accent6"/>
                </a:solidFill>
              </a:rPr>
              <a:t>HEIs and other stakeholders</a:t>
            </a:r>
            <a:r>
              <a:rPr lang="en-US" dirty="0"/>
              <a:t> to develop fit-for purpose policy measures</a:t>
            </a:r>
            <a:r>
              <a:rPr lang="hr-HR" dirty="0"/>
              <a:t> &gt; </a:t>
            </a:r>
            <a:r>
              <a:rPr lang="en-US" dirty="0"/>
              <a:t>will enable progress towards diversity, equity, inclusion in higher education</a:t>
            </a:r>
            <a:endParaRPr lang="hr-HR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hr-HR" b="1" dirty="0">
                <a:solidFill>
                  <a:srgbClr val="FF0000"/>
                </a:solidFill>
              </a:rPr>
              <a:t>Important role for our BFUG WG on SD: </a:t>
            </a:r>
            <a:r>
              <a:rPr lang="hr-HR" dirty="0">
                <a:solidFill>
                  <a:srgbClr val="FF0000"/>
                </a:solidFill>
              </a:rPr>
              <a:t>definining indicators and benchmarks for the Principles!</a:t>
            </a:r>
          </a:p>
          <a:p>
            <a:pPr marL="457200" lvl="1" indent="0">
              <a:buNone/>
            </a:pPr>
            <a:endParaRPr lang="en-US" sz="1000" dirty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Public authorities </a:t>
            </a:r>
            <a:r>
              <a:rPr lang="en-US" dirty="0"/>
              <a:t>should support the implementation of the Principles and Guidelines by </a:t>
            </a:r>
            <a:r>
              <a:rPr lang="en-US" b="1" dirty="0"/>
              <a:t>offering a legal, financial, administrative and informative framework </a:t>
            </a:r>
            <a:r>
              <a:rPr lang="en-US" dirty="0"/>
              <a:t>that can initiate process of implementation at the national level</a:t>
            </a:r>
            <a:endParaRPr lang="hr-HR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hr-HR" b="1" dirty="0">
                <a:solidFill>
                  <a:srgbClr val="FF0000"/>
                </a:solidFill>
              </a:rPr>
              <a:t>Important role for our BFUG WG on SD: </a:t>
            </a:r>
            <a:r>
              <a:rPr lang="hr-HR" dirty="0">
                <a:solidFill>
                  <a:srgbClr val="FF0000"/>
                </a:solidFill>
              </a:rPr>
              <a:t>developing a system of monitoring the implementation of the Principles!</a:t>
            </a:r>
          </a:p>
          <a:p>
            <a:pPr marL="0" indent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CCE87C-5EFE-445D-9DA5-01D00E3982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18</a:t>
            </a:fld>
            <a:endParaRPr lang="en-US" altLang="sr-Latn-RS" sz="9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9EA9CCA-A6FF-4CFF-8096-08B382A7985A}"/>
              </a:ext>
            </a:extLst>
          </p:cNvPr>
          <p:cNvSpPr txBox="1">
            <a:spLocks/>
          </p:cNvSpPr>
          <p:nvPr/>
        </p:nvSpPr>
        <p:spPr>
          <a:xfrm>
            <a:off x="3596640" y="398835"/>
            <a:ext cx="8382000" cy="688975"/>
          </a:xfrm>
          <a:prstGeom prst="rect">
            <a:avLst/>
          </a:prstGeom>
        </p:spPr>
        <p:txBody>
          <a:bodyPr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70A54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b="1" dirty="0"/>
              <a:t>Principles and Guidelines: next steps </a:t>
            </a:r>
          </a:p>
        </p:txBody>
      </p:sp>
    </p:spTree>
    <p:extLst>
      <p:ext uri="{BB962C8B-B14F-4D97-AF65-F5344CB8AC3E}">
        <p14:creationId xmlns:p14="http://schemas.microsoft.com/office/powerpoint/2010/main" val="5648235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36074-E42E-4948-B11A-03CBB1CD4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1371601"/>
            <a:ext cx="11176000" cy="1066799"/>
          </a:xfrm>
        </p:spPr>
        <p:txBody>
          <a:bodyPr/>
          <a:lstStyle/>
          <a:p>
            <a:pPr algn="ctr"/>
            <a:r>
              <a:rPr lang="hr-HR" sz="3200" b="1" noProof="1"/>
              <a:t>Achievements related to the social dimension in the EHEA</a:t>
            </a:r>
            <a:endParaRPr lang="en-US" sz="3200" noProof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3F9A3-267E-49FC-BAF8-44492B9535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2828544"/>
            <a:ext cx="11176000" cy="3038856"/>
          </a:xfrm>
        </p:spPr>
        <p:txBody>
          <a:bodyPr/>
          <a:lstStyle/>
          <a:p>
            <a:pPr marL="0" indent="0" algn="ctr"/>
            <a:r>
              <a:rPr lang="hr-HR" sz="4000" dirty="0">
                <a:solidFill>
                  <a:schemeClr val="accent6"/>
                </a:solidFill>
              </a:rPr>
              <a:t>3. </a:t>
            </a:r>
          </a:p>
          <a:p>
            <a:pPr marL="0" indent="0" algn="ctr"/>
            <a:r>
              <a:rPr lang="hr-HR" sz="4000" b="1" dirty="0">
                <a:solidFill>
                  <a:schemeClr val="accent6"/>
                </a:solidFill>
              </a:rPr>
              <a:t>New needs: </a:t>
            </a:r>
          </a:p>
          <a:p>
            <a:pPr marL="0" indent="0" algn="ctr"/>
            <a:r>
              <a:rPr lang="hr-HR" sz="4000" b="1" dirty="0">
                <a:solidFill>
                  <a:schemeClr val="accent6"/>
                </a:solidFill>
              </a:rPr>
              <a:t>Impact of COVID-19 </a:t>
            </a:r>
          </a:p>
          <a:p>
            <a:pPr marL="0" indent="0" algn="ctr"/>
            <a:r>
              <a:rPr lang="hr-HR" sz="4000" dirty="0">
                <a:solidFill>
                  <a:schemeClr val="accent6"/>
                </a:solidFill>
              </a:rPr>
              <a:t>on </a:t>
            </a:r>
            <a:r>
              <a:rPr lang="hr-HR" sz="4000" dirty="0" err="1">
                <a:solidFill>
                  <a:schemeClr val="accent6"/>
                </a:solidFill>
              </a:rPr>
              <a:t>the</a:t>
            </a:r>
            <a:r>
              <a:rPr lang="hr-HR" sz="4000" dirty="0">
                <a:solidFill>
                  <a:schemeClr val="accent6"/>
                </a:solidFill>
              </a:rPr>
              <a:t> </a:t>
            </a:r>
            <a:r>
              <a:rPr lang="hr-HR" sz="4000" dirty="0" err="1">
                <a:solidFill>
                  <a:schemeClr val="accent6"/>
                </a:solidFill>
              </a:rPr>
              <a:t>social</a:t>
            </a:r>
            <a:r>
              <a:rPr lang="hr-HR" sz="4000" dirty="0">
                <a:solidFill>
                  <a:schemeClr val="accent6"/>
                </a:solidFill>
              </a:rPr>
              <a:t> </a:t>
            </a:r>
            <a:r>
              <a:rPr lang="hr-HR" sz="4000" dirty="0" err="1">
                <a:solidFill>
                  <a:schemeClr val="accent6"/>
                </a:solidFill>
              </a:rPr>
              <a:t>dimension</a:t>
            </a:r>
            <a:r>
              <a:rPr lang="hr-HR" sz="4000" dirty="0">
                <a:solidFill>
                  <a:schemeClr val="accent6"/>
                </a:solidFill>
              </a:rPr>
              <a:t> </a:t>
            </a:r>
            <a:r>
              <a:rPr lang="hr-HR" sz="4000" dirty="0" err="1">
                <a:solidFill>
                  <a:schemeClr val="accent6"/>
                </a:solidFill>
              </a:rPr>
              <a:t>of</a:t>
            </a:r>
            <a:r>
              <a:rPr lang="hr-HR" sz="4000" dirty="0">
                <a:solidFill>
                  <a:schemeClr val="accent6"/>
                </a:solidFill>
              </a:rPr>
              <a:t> </a:t>
            </a:r>
            <a:r>
              <a:rPr lang="hr-HR" sz="4000" dirty="0" err="1">
                <a:solidFill>
                  <a:schemeClr val="accent6"/>
                </a:solidFill>
              </a:rPr>
              <a:t>higher</a:t>
            </a:r>
            <a:r>
              <a:rPr lang="hr-HR" sz="4000" dirty="0">
                <a:solidFill>
                  <a:schemeClr val="accent6"/>
                </a:solidFill>
              </a:rPr>
              <a:t> </a:t>
            </a:r>
            <a:r>
              <a:rPr lang="hr-HR" sz="4000" dirty="0" err="1">
                <a:solidFill>
                  <a:schemeClr val="accent6"/>
                </a:solidFill>
              </a:rPr>
              <a:t>education</a:t>
            </a:r>
            <a:endParaRPr lang="hr-HR" sz="4000" dirty="0">
              <a:solidFill>
                <a:schemeClr val="accent6"/>
              </a:solidFill>
            </a:endParaRPr>
          </a:p>
          <a:p>
            <a:pPr marL="0" indent="0" algn="ctr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50C723-AE7A-454A-9245-83FF318317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19</a:t>
            </a:fld>
            <a:endParaRPr lang="en-US" altLang="sr-Latn-RS" sz="900" dirty="0"/>
          </a:p>
        </p:txBody>
      </p:sp>
    </p:spTree>
    <p:extLst>
      <p:ext uri="{BB962C8B-B14F-4D97-AF65-F5344CB8AC3E}">
        <p14:creationId xmlns:p14="http://schemas.microsoft.com/office/powerpoint/2010/main" val="155968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69DD9-CBD2-418B-9C92-3262CCC74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883" y="1392572"/>
            <a:ext cx="11176000" cy="1947390"/>
          </a:xfrm>
        </p:spPr>
        <p:txBody>
          <a:bodyPr/>
          <a:lstStyle/>
          <a:p>
            <a:pPr algn="just">
              <a:spcAft>
                <a:spcPts val="600"/>
              </a:spcAft>
            </a:pPr>
            <a:r>
              <a:rPr lang="en-GB" sz="3600" b="1" dirty="0">
                <a:solidFill>
                  <a:schemeClr val="accent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Achievements related to the social dimension of higher education in the European Higher Education Area: focus on the period 2018-2020.</a:t>
            </a:r>
            <a:endParaRPr lang="hr-HR" sz="3600" dirty="0">
              <a:solidFill>
                <a:schemeClr val="accent6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EE741-4525-4D36-89DE-4533708B2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883" y="3884103"/>
            <a:ext cx="11188117" cy="2550880"/>
          </a:xfrm>
        </p:spPr>
        <p:txBody>
          <a:bodyPr/>
          <a:lstStyle/>
          <a:p>
            <a:r>
              <a:rPr lang="en-US" sz="2800" b="1" dirty="0"/>
              <a:t>Nino S. Schmidt</a:t>
            </a:r>
          </a:p>
          <a:p>
            <a:r>
              <a:rPr lang="en-US" sz="2000" b="1" dirty="0"/>
              <a:t>Co-Chair</a:t>
            </a:r>
            <a:r>
              <a:rPr lang="hr-HR" sz="2000" b="1" dirty="0"/>
              <a:t> (Croatia)</a:t>
            </a:r>
            <a:r>
              <a:rPr lang="en-US" sz="2000" b="1" dirty="0"/>
              <a:t> of the BFUG Working Group </a:t>
            </a:r>
            <a:r>
              <a:rPr lang="hr-HR" sz="2000" b="1" dirty="0"/>
              <a:t>on</a:t>
            </a:r>
            <a:r>
              <a:rPr lang="en-US" sz="2000" b="1" dirty="0"/>
              <a:t> Social Dimension 2018-2020 and 2021</a:t>
            </a:r>
            <a:r>
              <a:rPr lang="hr-HR" sz="2000" b="1" dirty="0"/>
              <a:t>-</a:t>
            </a:r>
          </a:p>
          <a:p>
            <a:r>
              <a:rPr lang="en-US" sz="2000" b="1" dirty="0"/>
              <a:t>2024</a:t>
            </a:r>
          </a:p>
          <a:p>
            <a:endParaRPr lang="en-US" sz="800" dirty="0"/>
          </a:p>
          <a:p>
            <a:r>
              <a:rPr lang="en-US" sz="2000" b="1" dirty="0"/>
              <a:t>Institute for the Development of Education </a:t>
            </a:r>
            <a:r>
              <a:rPr lang="en-US" sz="2000" dirty="0"/>
              <a:t>(IDE), Executive Director</a:t>
            </a:r>
          </a:p>
          <a:p>
            <a:r>
              <a:rPr lang="en-US" dirty="0"/>
              <a:t>Zagreb, Croatia</a:t>
            </a:r>
          </a:p>
          <a:p>
            <a:endParaRPr lang="en-US" sz="1200" dirty="0"/>
          </a:p>
          <a:p>
            <a:pPr>
              <a:spcBef>
                <a:spcPts val="0"/>
              </a:spcBef>
            </a:pPr>
            <a:r>
              <a:rPr lang="hr-HR" sz="1600" dirty="0"/>
              <a:t>BFUG Working Group on Social Dimension 2021-2024, 1st on-line meeting, 8.7.2021.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C3B2E6-7D90-43B5-B4BA-100D71D902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2</a:t>
            </a:fld>
            <a:endParaRPr lang="en-US" altLang="sr-Latn-RS" sz="900" dirty="0"/>
          </a:p>
        </p:txBody>
      </p:sp>
    </p:spTree>
    <p:extLst>
      <p:ext uri="{BB962C8B-B14F-4D97-AF65-F5344CB8AC3E}">
        <p14:creationId xmlns:p14="http://schemas.microsoft.com/office/powerpoint/2010/main" val="25203726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4E01F-FC35-4649-8C00-B1E300A3A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Impact of COVID-19 on the social dimension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5DD614-CC26-4D35-9957-3D857641EF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232" y="2596896"/>
            <a:ext cx="11176000" cy="363321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At-risk students </a:t>
            </a:r>
            <a:r>
              <a:rPr lang="en-US" sz="2800" dirty="0"/>
              <a:t>will be </a:t>
            </a:r>
            <a:r>
              <a:rPr lang="en-US" sz="2800" b="1" dirty="0"/>
              <a:t>disproportionally affected</a:t>
            </a:r>
            <a:r>
              <a:rPr lang="hr-HR" sz="2800" b="1" dirty="0"/>
              <a:t>.</a:t>
            </a:r>
            <a:endParaRPr lang="en-US" sz="28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COVID-19 </a:t>
            </a:r>
            <a:r>
              <a:rPr lang="en-US" sz="2800" b="1" dirty="0"/>
              <a:t>crisis is exacerbating pre-existing education disparities,</a:t>
            </a:r>
            <a:r>
              <a:rPr lang="en-US" sz="2800" dirty="0"/>
              <a:t> rather than causing those disparities.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2400" dirty="0"/>
              <a:t>N</a:t>
            </a:r>
            <a:r>
              <a:rPr lang="en-US" sz="2400" dirty="0"/>
              <a:t>ow</a:t>
            </a:r>
            <a:r>
              <a:rPr lang="hr-HR" sz="2400" dirty="0"/>
              <a:t> at</a:t>
            </a:r>
            <a:r>
              <a:rPr lang="en-US" sz="2400" dirty="0"/>
              <a:t>-risk students </a:t>
            </a:r>
            <a:r>
              <a:rPr lang="en-US" sz="2400" b="1" dirty="0"/>
              <a:t>face a range of additional challenges </a:t>
            </a:r>
            <a:r>
              <a:rPr lang="en-US" sz="2400" dirty="0"/>
              <a:t>in </a:t>
            </a:r>
            <a:r>
              <a:rPr lang="en-US" sz="2400" u="sng" dirty="0"/>
              <a:t>accessing</a:t>
            </a:r>
            <a:r>
              <a:rPr lang="en-US" sz="2400" dirty="0"/>
              <a:t> higher education, </a:t>
            </a:r>
            <a:r>
              <a:rPr lang="en-US" sz="2400" u="sng" dirty="0"/>
              <a:t>participating fully </a:t>
            </a:r>
            <a:r>
              <a:rPr lang="en-US" sz="2400" dirty="0"/>
              <a:t>in their study programs and </a:t>
            </a:r>
            <a:r>
              <a:rPr lang="en-US" sz="2400" u="sng" dirty="0"/>
              <a:t>successfully completing</a:t>
            </a:r>
            <a:r>
              <a:rPr lang="en-US" sz="2400" dirty="0"/>
              <a:t> their studies. </a:t>
            </a:r>
            <a:endParaRPr lang="hr-HR" sz="2400" dirty="0"/>
          </a:p>
          <a:p>
            <a:pPr marL="457200" lvl="1" indent="0">
              <a:buNone/>
            </a:pPr>
            <a:endParaRPr lang="hr-HR" sz="1200" dirty="0"/>
          </a:p>
          <a:p>
            <a:pPr marL="457200" lvl="1" indent="0">
              <a:buNone/>
            </a:pPr>
            <a:endParaRPr lang="hr-HR" sz="1200" dirty="0"/>
          </a:p>
          <a:p>
            <a:pPr marL="457200" lvl="1" indent="0">
              <a:buNone/>
            </a:pPr>
            <a:r>
              <a:rPr lang="hr-HR" sz="1200" dirty="0"/>
              <a:t>								</a:t>
            </a:r>
            <a:r>
              <a:rPr lang="en-US" sz="1200" dirty="0"/>
              <a:t>(NESET Analytical Report, Farnell et al., 2021)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C2869A-3685-44C4-A1F3-95E4C9DB2F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20</a:t>
            </a:fld>
            <a:endParaRPr lang="en-US" altLang="sr-Latn-RS" sz="900" dirty="0"/>
          </a:p>
        </p:txBody>
      </p:sp>
    </p:spTree>
    <p:extLst>
      <p:ext uri="{BB962C8B-B14F-4D97-AF65-F5344CB8AC3E}">
        <p14:creationId xmlns:p14="http://schemas.microsoft.com/office/powerpoint/2010/main" val="38975338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A777A-819B-4AA2-9769-2FE86B4B2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672" y="1603249"/>
            <a:ext cx="11176000" cy="1091183"/>
          </a:xfrm>
        </p:spPr>
        <p:txBody>
          <a:bodyPr/>
          <a:lstStyle/>
          <a:p>
            <a:r>
              <a:rPr lang="en-US" sz="3000" b="1" dirty="0"/>
              <a:t>WHAT:</a:t>
            </a:r>
            <a:r>
              <a:rPr lang="en-US" sz="3000" dirty="0"/>
              <a:t> overview of </a:t>
            </a:r>
            <a:r>
              <a:rPr lang="en-US" sz="3000" b="1" dirty="0"/>
              <a:t>challenges faced by </a:t>
            </a:r>
            <a:r>
              <a:rPr lang="hr-HR" sz="3000" b="1" dirty="0" err="1"/>
              <a:t>the</a:t>
            </a:r>
            <a:r>
              <a:rPr lang="hr-HR" sz="3000" b="1" dirty="0"/>
              <a:t> </a:t>
            </a:r>
            <a:r>
              <a:rPr lang="en-US" sz="3000" b="1" dirty="0"/>
              <a:t>EHEA students </a:t>
            </a:r>
            <a:br>
              <a:rPr lang="en-US" sz="3000" b="1" dirty="0"/>
            </a:br>
            <a:r>
              <a:rPr lang="en-US" sz="3000" dirty="0"/>
              <a:t>during COVID-19 pandemic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9D3AC-A7A6-4BDB-BAF8-EF3848364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2968752"/>
            <a:ext cx="11176000" cy="2898648"/>
          </a:xfrm>
        </p:spPr>
        <p:txBody>
          <a:bodyPr/>
          <a:lstStyle/>
          <a:p>
            <a:r>
              <a:rPr lang="en-US" b="1" dirty="0"/>
              <a:t>Learning and teaching </a:t>
            </a:r>
            <a:r>
              <a:rPr lang="en-US" dirty="0"/>
              <a:t>challenges: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almost 60 % reported they </a:t>
            </a:r>
            <a:r>
              <a:rPr lang="en-US" b="1" dirty="0"/>
              <a:t>do not always have a reliable internet connection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almost 70 % reported they </a:t>
            </a:r>
            <a:r>
              <a:rPr lang="en-US" b="1" dirty="0"/>
              <a:t>do not always have access to course study materials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almost 35 % of students </a:t>
            </a:r>
            <a:r>
              <a:rPr lang="en-US" b="1" dirty="0"/>
              <a:t>did not often have a quiet place to study</a:t>
            </a:r>
          </a:p>
          <a:p>
            <a:pPr marL="0" indent="0"/>
            <a:endParaRPr lang="hr-HR" sz="1200" dirty="0"/>
          </a:p>
          <a:p>
            <a:pPr marL="0" indent="0"/>
            <a:r>
              <a:rPr lang="hr-HR" sz="1200" dirty="0"/>
              <a:t>									(ESU </a:t>
            </a:r>
            <a:r>
              <a:rPr lang="hr-HR" sz="1200" dirty="0" err="1"/>
              <a:t>Survey</a:t>
            </a:r>
            <a:r>
              <a:rPr lang="hr-HR" sz="1200" dirty="0"/>
              <a:t>, Doolan </a:t>
            </a:r>
            <a:r>
              <a:rPr lang="hr-HR" sz="1200" dirty="0" err="1"/>
              <a:t>et</a:t>
            </a:r>
            <a:r>
              <a:rPr lang="hr-HR" sz="1200" dirty="0"/>
              <a:t> </a:t>
            </a:r>
            <a:r>
              <a:rPr lang="hr-HR" sz="1200" dirty="0" err="1"/>
              <a:t>al</a:t>
            </a:r>
            <a:r>
              <a:rPr lang="hr-HR" sz="1200" dirty="0"/>
              <a:t>., 2021)</a:t>
            </a:r>
            <a:endParaRPr lang="en-US" sz="1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0D7750-8409-4DBF-B559-AD3FEDD7F9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21</a:t>
            </a:fld>
            <a:endParaRPr lang="en-US" altLang="sr-Latn-RS" sz="9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C0A44B-9B66-4831-9B83-C70085E25996}"/>
              </a:ext>
            </a:extLst>
          </p:cNvPr>
          <p:cNvSpPr txBox="1"/>
          <p:nvPr/>
        </p:nvSpPr>
        <p:spPr>
          <a:xfrm>
            <a:off x="5264912" y="198037"/>
            <a:ext cx="65206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dirty="0">
                <a:solidFill>
                  <a:srgbClr val="70A541"/>
                </a:solidFill>
                <a:latin typeface="+mj-lt"/>
                <a:ea typeface="+mj-ea"/>
                <a:cs typeface="+mj-cs"/>
              </a:rPr>
              <a:t>Immediate impact </a:t>
            </a:r>
            <a:r>
              <a:rPr lang="en-US" sz="2800" dirty="0">
                <a:solidFill>
                  <a:srgbClr val="70A541"/>
                </a:solidFill>
                <a:latin typeface="+mj-lt"/>
                <a:ea typeface="+mj-ea"/>
                <a:cs typeface="+mj-cs"/>
              </a:rPr>
              <a:t>of </a:t>
            </a:r>
          </a:p>
          <a:p>
            <a:pPr algn="r"/>
            <a:r>
              <a:rPr lang="en-US" sz="2800" dirty="0">
                <a:solidFill>
                  <a:srgbClr val="70A541"/>
                </a:solidFill>
                <a:latin typeface="+mj-lt"/>
                <a:ea typeface="+mj-ea"/>
                <a:cs typeface="+mj-cs"/>
              </a:rPr>
              <a:t>COVID-19 on the social dimension</a:t>
            </a:r>
          </a:p>
        </p:txBody>
      </p:sp>
    </p:spTree>
    <p:extLst>
      <p:ext uri="{BB962C8B-B14F-4D97-AF65-F5344CB8AC3E}">
        <p14:creationId xmlns:p14="http://schemas.microsoft.com/office/powerpoint/2010/main" val="29410832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A777A-819B-4AA2-9769-2FE86B4B2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1456945"/>
            <a:ext cx="11176000" cy="1091183"/>
          </a:xfrm>
        </p:spPr>
        <p:txBody>
          <a:bodyPr/>
          <a:lstStyle/>
          <a:p>
            <a:r>
              <a:rPr lang="en-US" sz="3000" b="1" dirty="0"/>
              <a:t>WHAT:</a:t>
            </a:r>
            <a:r>
              <a:rPr lang="en-US" sz="3000" dirty="0"/>
              <a:t> overview of </a:t>
            </a:r>
            <a:r>
              <a:rPr lang="en-US" sz="3000" b="1" dirty="0"/>
              <a:t>challenges faced by </a:t>
            </a:r>
            <a:r>
              <a:rPr lang="hr-HR" sz="3000" b="1" dirty="0" err="1"/>
              <a:t>the</a:t>
            </a:r>
            <a:r>
              <a:rPr lang="hr-HR" sz="3000" b="1" dirty="0"/>
              <a:t> </a:t>
            </a:r>
            <a:r>
              <a:rPr lang="en-US" sz="3000" b="1" dirty="0"/>
              <a:t>EHEA students </a:t>
            </a:r>
            <a:br>
              <a:rPr lang="en-US" sz="3000" b="1" dirty="0"/>
            </a:br>
            <a:r>
              <a:rPr lang="en-US" sz="3000" dirty="0"/>
              <a:t>during COVID-19 pandemic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9D3AC-A7A6-4BDB-BAF8-EF3848364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2810256"/>
            <a:ext cx="11176000" cy="3742944"/>
          </a:xfrm>
        </p:spPr>
        <p:txBody>
          <a:bodyPr/>
          <a:lstStyle/>
          <a:p>
            <a:r>
              <a:rPr lang="en-US" b="1" dirty="0"/>
              <a:t>Funding </a:t>
            </a:r>
            <a:r>
              <a:rPr lang="en-US" dirty="0"/>
              <a:t>challenges: </a:t>
            </a:r>
            <a:endParaRPr lang="hr-HR" dirty="0"/>
          </a:p>
          <a:p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almost 40 % </a:t>
            </a:r>
            <a:r>
              <a:rPr lang="en-US" dirty="0"/>
              <a:t>of students who worked during their studies </a:t>
            </a:r>
            <a:r>
              <a:rPr lang="en-US" b="1" dirty="0"/>
              <a:t>lost their jobs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almost 15 % of students had </a:t>
            </a:r>
            <a:r>
              <a:rPr lang="en-US" b="1" dirty="0"/>
              <a:t>significant financial concerns </a:t>
            </a:r>
            <a:r>
              <a:rPr lang="en-US" dirty="0"/>
              <a:t>about their </a:t>
            </a:r>
            <a:r>
              <a:rPr lang="en-US" b="1" dirty="0"/>
              <a:t>study costs</a:t>
            </a:r>
          </a:p>
          <a:p>
            <a:pPr marL="457200" lvl="1" indent="0">
              <a:buNone/>
            </a:pPr>
            <a:r>
              <a:rPr lang="hr-HR" sz="1200" dirty="0"/>
              <a:t>									(ESU </a:t>
            </a:r>
            <a:r>
              <a:rPr lang="hr-HR" sz="1200" dirty="0" err="1"/>
              <a:t>Survey</a:t>
            </a:r>
            <a:r>
              <a:rPr lang="hr-HR" sz="1200" dirty="0"/>
              <a:t>, Doolan </a:t>
            </a:r>
            <a:r>
              <a:rPr lang="hr-HR" sz="1200" dirty="0" err="1"/>
              <a:t>et</a:t>
            </a:r>
            <a:r>
              <a:rPr lang="hr-HR" sz="1200" dirty="0"/>
              <a:t> </a:t>
            </a:r>
            <a:r>
              <a:rPr lang="hr-HR" sz="1200" dirty="0" err="1"/>
              <a:t>al</a:t>
            </a:r>
            <a:r>
              <a:rPr lang="hr-HR" sz="1200" dirty="0"/>
              <a:t>., 2021)</a:t>
            </a:r>
            <a:endParaRPr lang="en-US" sz="1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0D7750-8409-4DBF-B559-AD3FEDD7F9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22</a:t>
            </a:fld>
            <a:endParaRPr lang="en-US" altLang="sr-Latn-RS" sz="9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C0A44B-9B66-4831-9B83-C70085E25996}"/>
              </a:ext>
            </a:extLst>
          </p:cNvPr>
          <p:cNvSpPr txBox="1"/>
          <p:nvPr/>
        </p:nvSpPr>
        <p:spPr>
          <a:xfrm>
            <a:off x="5279136" y="304800"/>
            <a:ext cx="64048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r-HR" sz="2800" b="1" dirty="0" err="1">
                <a:solidFill>
                  <a:srgbClr val="70A541"/>
                </a:solidFill>
                <a:latin typeface="+mj-lt"/>
                <a:ea typeface="+mj-ea"/>
                <a:cs typeface="+mj-cs"/>
              </a:rPr>
              <a:t>Immediate</a:t>
            </a:r>
            <a:r>
              <a:rPr lang="hr-HR" sz="2800" b="1" dirty="0">
                <a:solidFill>
                  <a:srgbClr val="70A541"/>
                </a:solidFill>
                <a:latin typeface="+mj-lt"/>
                <a:ea typeface="+mj-ea"/>
                <a:cs typeface="+mj-cs"/>
              </a:rPr>
              <a:t> i</a:t>
            </a:r>
            <a:r>
              <a:rPr lang="en-US" sz="2800" b="1" dirty="0" err="1">
                <a:solidFill>
                  <a:srgbClr val="70A541"/>
                </a:solidFill>
                <a:latin typeface="+mj-lt"/>
                <a:ea typeface="+mj-ea"/>
                <a:cs typeface="+mj-cs"/>
              </a:rPr>
              <a:t>mpact</a:t>
            </a:r>
            <a:r>
              <a:rPr lang="en-US" sz="2800" b="1" dirty="0">
                <a:solidFill>
                  <a:srgbClr val="70A54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>
                <a:solidFill>
                  <a:srgbClr val="70A541"/>
                </a:solidFill>
                <a:latin typeface="+mj-lt"/>
                <a:ea typeface="+mj-ea"/>
                <a:cs typeface="+mj-cs"/>
              </a:rPr>
              <a:t>of </a:t>
            </a:r>
            <a:endParaRPr lang="hr-HR" sz="2800" dirty="0">
              <a:solidFill>
                <a:srgbClr val="70A541"/>
              </a:solidFill>
              <a:latin typeface="+mj-lt"/>
              <a:ea typeface="+mj-ea"/>
              <a:cs typeface="+mj-cs"/>
            </a:endParaRPr>
          </a:p>
          <a:p>
            <a:pPr algn="r"/>
            <a:r>
              <a:rPr lang="en-US" sz="2800" dirty="0">
                <a:solidFill>
                  <a:srgbClr val="70A541"/>
                </a:solidFill>
                <a:latin typeface="+mj-lt"/>
                <a:ea typeface="+mj-ea"/>
                <a:cs typeface="+mj-cs"/>
              </a:rPr>
              <a:t>COVID-19 on the social dimension</a:t>
            </a:r>
          </a:p>
        </p:txBody>
      </p:sp>
    </p:spTree>
    <p:extLst>
      <p:ext uri="{BB962C8B-B14F-4D97-AF65-F5344CB8AC3E}">
        <p14:creationId xmlns:p14="http://schemas.microsoft.com/office/powerpoint/2010/main" val="41216565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A777A-819B-4AA2-9769-2FE86B4B2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1633729"/>
            <a:ext cx="11176000" cy="1091183"/>
          </a:xfrm>
        </p:spPr>
        <p:txBody>
          <a:bodyPr/>
          <a:lstStyle/>
          <a:p>
            <a:r>
              <a:rPr lang="en-US" sz="3000" b="1" dirty="0"/>
              <a:t>WHAT:</a:t>
            </a:r>
            <a:r>
              <a:rPr lang="en-US" sz="3000" dirty="0"/>
              <a:t> overview of </a:t>
            </a:r>
            <a:r>
              <a:rPr lang="en-US" sz="3000" b="1" dirty="0"/>
              <a:t>challenges faced by </a:t>
            </a:r>
            <a:r>
              <a:rPr lang="hr-HR" sz="3000" b="1" dirty="0" err="1"/>
              <a:t>the</a:t>
            </a:r>
            <a:r>
              <a:rPr lang="hr-HR" sz="3000" b="1" dirty="0"/>
              <a:t> </a:t>
            </a:r>
            <a:r>
              <a:rPr lang="en-US" sz="3000" b="1" dirty="0"/>
              <a:t>EHEA students </a:t>
            </a:r>
            <a:br>
              <a:rPr lang="en-US" sz="3000" b="1" dirty="0"/>
            </a:br>
            <a:r>
              <a:rPr lang="en-US" sz="3000" dirty="0"/>
              <a:t>during COVID-19 pandemic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9D3AC-A7A6-4BDB-BAF8-EF3848364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3005328"/>
            <a:ext cx="11176000" cy="3742944"/>
          </a:xfrm>
        </p:spPr>
        <p:txBody>
          <a:bodyPr/>
          <a:lstStyle/>
          <a:p>
            <a:r>
              <a:rPr lang="en-US" b="1" dirty="0"/>
              <a:t>Students’ well-being </a:t>
            </a:r>
            <a:r>
              <a:rPr lang="en-US" dirty="0"/>
              <a:t>challenges: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Students have </a:t>
            </a:r>
            <a:r>
              <a:rPr lang="en-US" b="1" dirty="0"/>
              <a:t>frequently felt frustrated</a:t>
            </a:r>
            <a:r>
              <a:rPr lang="hr-HR" b="1" dirty="0"/>
              <a:t> and</a:t>
            </a:r>
            <a:r>
              <a:rPr lang="en-US" b="1" dirty="0"/>
              <a:t> anxious</a:t>
            </a:r>
            <a:r>
              <a:rPr lang="hr-HR" b="1" dirty="0"/>
              <a:t> </a:t>
            </a:r>
            <a:r>
              <a:rPr lang="en-US" dirty="0"/>
              <a:t>in their academic activities since on-site classes had been cancelled.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Lower levels of general well-being were reported by students </a:t>
            </a:r>
            <a:r>
              <a:rPr lang="en-US" b="1" dirty="0"/>
              <a:t>who do not have a supportive social network:</a:t>
            </a:r>
            <a:r>
              <a:rPr lang="en-US" dirty="0"/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almost 10 % of students indicated that they </a:t>
            </a:r>
            <a:r>
              <a:rPr lang="en-US" sz="2000" b="1" dirty="0"/>
              <a:t>do not have several people they can trust to help solve their problems</a:t>
            </a:r>
            <a:r>
              <a:rPr lang="hr-HR" sz="2000" b="1" dirty="0"/>
              <a:t>.</a:t>
            </a:r>
          </a:p>
          <a:p>
            <a:pPr marL="457200" lvl="1" indent="0">
              <a:buNone/>
            </a:pPr>
            <a:r>
              <a:rPr lang="hr-HR" sz="1200" dirty="0"/>
              <a:t>									(ESU </a:t>
            </a:r>
            <a:r>
              <a:rPr lang="hr-HR" sz="1200" dirty="0" err="1"/>
              <a:t>Survey</a:t>
            </a:r>
            <a:r>
              <a:rPr lang="hr-HR" sz="1200" dirty="0"/>
              <a:t>, Doolan </a:t>
            </a:r>
            <a:r>
              <a:rPr lang="hr-HR" sz="1200" dirty="0" err="1"/>
              <a:t>et</a:t>
            </a:r>
            <a:r>
              <a:rPr lang="hr-HR" sz="1200" dirty="0"/>
              <a:t> </a:t>
            </a:r>
            <a:r>
              <a:rPr lang="hr-HR" sz="1200" dirty="0" err="1"/>
              <a:t>al</a:t>
            </a:r>
            <a:r>
              <a:rPr lang="hr-HR" sz="1200" dirty="0"/>
              <a:t>., 2021)</a:t>
            </a:r>
            <a:endParaRPr lang="en-US" sz="12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0D7750-8409-4DBF-B559-AD3FEDD7F9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23</a:t>
            </a:fld>
            <a:endParaRPr lang="en-US" altLang="sr-Latn-RS" sz="9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C0A44B-9B66-4831-9B83-C70085E25996}"/>
              </a:ext>
            </a:extLst>
          </p:cNvPr>
          <p:cNvSpPr txBox="1"/>
          <p:nvPr/>
        </p:nvSpPr>
        <p:spPr>
          <a:xfrm>
            <a:off x="5803392" y="304800"/>
            <a:ext cx="5923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dirty="0">
                <a:solidFill>
                  <a:srgbClr val="70A541"/>
                </a:solidFill>
                <a:latin typeface="+mj-lt"/>
                <a:ea typeface="+mj-ea"/>
                <a:cs typeface="+mj-cs"/>
              </a:rPr>
              <a:t>Immediate impact </a:t>
            </a:r>
            <a:r>
              <a:rPr lang="en-US" sz="2800" dirty="0">
                <a:solidFill>
                  <a:srgbClr val="70A541"/>
                </a:solidFill>
                <a:latin typeface="+mj-lt"/>
                <a:ea typeface="+mj-ea"/>
                <a:cs typeface="+mj-cs"/>
              </a:rPr>
              <a:t>of </a:t>
            </a:r>
          </a:p>
          <a:p>
            <a:pPr algn="r"/>
            <a:r>
              <a:rPr lang="en-US" sz="2800" dirty="0">
                <a:solidFill>
                  <a:srgbClr val="70A541"/>
                </a:solidFill>
                <a:latin typeface="+mj-lt"/>
                <a:ea typeface="+mj-ea"/>
                <a:cs typeface="+mj-cs"/>
              </a:rPr>
              <a:t>COVID-19 on the social dimension</a:t>
            </a:r>
          </a:p>
        </p:txBody>
      </p:sp>
    </p:spTree>
    <p:extLst>
      <p:ext uri="{BB962C8B-B14F-4D97-AF65-F5344CB8AC3E}">
        <p14:creationId xmlns:p14="http://schemas.microsoft.com/office/powerpoint/2010/main" val="42899732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A777A-819B-4AA2-9769-2FE86B4B2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136" y="1664209"/>
            <a:ext cx="11176000" cy="856487"/>
          </a:xfrm>
        </p:spPr>
        <p:txBody>
          <a:bodyPr/>
          <a:lstStyle/>
          <a:p>
            <a:r>
              <a:rPr lang="en-US" sz="3000" b="1" dirty="0"/>
              <a:t>WHO:</a:t>
            </a:r>
            <a:r>
              <a:rPr lang="en-US" sz="3000" dirty="0"/>
              <a:t> identifying students more likely to fac</a:t>
            </a:r>
            <a:r>
              <a:rPr lang="hr-HR" sz="3000" dirty="0"/>
              <a:t>e</a:t>
            </a:r>
            <a:r>
              <a:rPr lang="en-US" sz="3000" dirty="0"/>
              <a:t> difficulties in adjusting to</a:t>
            </a:r>
            <a:r>
              <a:rPr lang="hr-HR" sz="3000" dirty="0"/>
              <a:t> </a:t>
            </a:r>
            <a:r>
              <a:rPr lang="en-US" sz="3000" dirty="0"/>
              <a:t>studying during the COVID-19 pandemic lockdown:</a:t>
            </a:r>
            <a:br>
              <a:rPr lang="hr-HR" sz="3000" dirty="0"/>
            </a:br>
            <a:endParaRPr lang="en-US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9D3AC-A7A6-4BDB-BAF8-EF3848364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3288792"/>
            <a:ext cx="11176000" cy="298399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Students </a:t>
            </a:r>
            <a:r>
              <a:rPr lang="en-US" b="1" dirty="0"/>
              <a:t>at lower levels of study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Students </a:t>
            </a:r>
            <a:r>
              <a:rPr lang="en-US" b="1" dirty="0"/>
              <a:t>lacking a supportive social network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Students who reported having </a:t>
            </a:r>
            <a:r>
              <a:rPr lang="en-US" b="1" dirty="0"/>
              <a:t>mental health problems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Students with lower levels of digital skills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Students who do not have a </a:t>
            </a:r>
            <a:r>
              <a:rPr lang="en-US" b="1" dirty="0"/>
              <a:t>quiet place to study</a:t>
            </a:r>
            <a:r>
              <a:rPr lang="en-US" dirty="0"/>
              <a:t>, a </a:t>
            </a:r>
            <a:r>
              <a:rPr lang="en-US" b="1" dirty="0"/>
              <a:t>good internet connection </a:t>
            </a:r>
            <a:r>
              <a:rPr lang="en-US" dirty="0"/>
              <a:t>and </a:t>
            </a:r>
            <a:r>
              <a:rPr lang="en-US" b="1" dirty="0"/>
              <a:t>material for studying </a:t>
            </a:r>
            <a:r>
              <a:rPr lang="en-US" dirty="0"/>
              <a:t>at their disposal</a:t>
            </a:r>
            <a:endParaRPr lang="hr-HR" dirty="0"/>
          </a:p>
          <a:p>
            <a:pPr marL="0" indent="0"/>
            <a:r>
              <a:rPr lang="hr-HR" sz="1200" dirty="0"/>
              <a:t>								</a:t>
            </a:r>
          </a:p>
          <a:p>
            <a:pPr marL="0" indent="0"/>
            <a:r>
              <a:rPr lang="hr-HR" sz="1200" dirty="0"/>
              <a:t>									(ESU </a:t>
            </a:r>
            <a:r>
              <a:rPr lang="hr-HR" sz="1200" dirty="0" err="1"/>
              <a:t>Survey</a:t>
            </a:r>
            <a:r>
              <a:rPr lang="hr-HR" sz="1200" dirty="0"/>
              <a:t>, Doolan </a:t>
            </a:r>
            <a:r>
              <a:rPr lang="hr-HR" sz="1200" dirty="0" err="1"/>
              <a:t>et</a:t>
            </a:r>
            <a:r>
              <a:rPr lang="hr-HR" sz="1200" dirty="0"/>
              <a:t> </a:t>
            </a:r>
            <a:r>
              <a:rPr lang="hr-HR" sz="1200" dirty="0" err="1"/>
              <a:t>al</a:t>
            </a:r>
            <a:r>
              <a:rPr lang="hr-HR" sz="1200" dirty="0"/>
              <a:t>., 2021)</a:t>
            </a:r>
            <a:endParaRPr lang="en-US" sz="1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0D7750-8409-4DBF-B559-AD3FEDD7F9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24</a:t>
            </a:fld>
            <a:endParaRPr lang="en-US" altLang="sr-Latn-RS" sz="9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C0A44B-9B66-4831-9B83-C70085E25996}"/>
              </a:ext>
            </a:extLst>
          </p:cNvPr>
          <p:cNvSpPr txBox="1"/>
          <p:nvPr/>
        </p:nvSpPr>
        <p:spPr>
          <a:xfrm>
            <a:off x="5199888" y="304800"/>
            <a:ext cx="6654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r-HR" sz="2800" b="1" dirty="0" err="1">
                <a:solidFill>
                  <a:srgbClr val="70A541"/>
                </a:solidFill>
                <a:latin typeface="+mj-lt"/>
                <a:ea typeface="+mj-ea"/>
                <a:cs typeface="+mj-cs"/>
              </a:rPr>
              <a:t>Immediate</a:t>
            </a:r>
            <a:r>
              <a:rPr lang="hr-HR" sz="2800" b="1" dirty="0">
                <a:solidFill>
                  <a:srgbClr val="70A541"/>
                </a:solidFill>
                <a:latin typeface="+mj-lt"/>
                <a:ea typeface="+mj-ea"/>
                <a:cs typeface="+mj-cs"/>
              </a:rPr>
              <a:t> i</a:t>
            </a:r>
            <a:r>
              <a:rPr lang="en-US" sz="2800" b="1" dirty="0" err="1">
                <a:solidFill>
                  <a:srgbClr val="70A541"/>
                </a:solidFill>
                <a:latin typeface="+mj-lt"/>
                <a:ea typeface="+mj-ea"/>
                <a:cs typeface="+mj-cs"/>
              </a:rPr>
              <a:t>mpact</a:t>
            </a:r>
            <a:r>
              <a:rPr lang="en-US" sz="2800" b="1" dirty="0">
                <a:solidFill>
                  <a:srgbClr val="70A54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>
                <a:solidFill>
                  <a:srgbClr val="70A541"/>
                </a:solidFill>
                <a:latin typeface="+mj-lt"/>
                <a:ea typeface="+mj-ea"/>
                <a:cs typeface="+mj-cs"/>
              </a:rPr>
              <a:t>of </a:t>
            </a:r>
            <a:endParaRPr lang="hr-HR" sz="2800" dirty="0">
              <a:solidFill>
                <a:srgbClr val="70A541"/>
              </a:solidFill>
              <a:latin typeface="+mj-lt"/>
              <a:ea typeface="+mj-ea"/>
              <a:cs typeface="+mj-cs"/>
            </a:endParaRPr>
          </a:p>
          <a:p>
            <a:pPr algn="r"/>
            <a:r>
              <a:rPr lang="en-US" sz="2800" dirty="0">
                <a:solidFill>
                  <a:srgbClr val="70A541"/>
                </a:solidFill>
                <a:latin typeface="+mj-lt"/>
                <a:ea typeface="+mj-ea"/>
                <a:cs typeface="+mj-cs"/>
              </a:rPr>
              <a:t>COVID-19 on the social dimension</a:t>
            </a:r>
          </a:p>
        </p:txBody>
      </p:sp>
    </p:spTree>
    <p:extLst>
      <p:ext uri="{BB962C8B-B14F-4D97-AF65-F5344CB8AC3E}">
        <p14:creationId xmlns:p14="http://schemas.microsoft.com/office/powerpoint/2010/main" val="36838856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4E01F-FC35-4649-8C00-B1E300A3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1371601"/>
            <a:ext cx="11176000" cy="1840991"/>
          </a:xfrm>
        </p:spPr>
        <p:txBody>
          <a:bodyPr/>
          <a:lstStyle/>
          <a:p>
            <a:r>
              <a:rPr lang="en-US" sz="2800" b="1" dirty="0">
                <a:solidFill>
                  <a:schemeClr val="accent6"/>
                </a:solidFill>
              </a:rPr>
              <a:t>Conclusion: </a:t>
            </a:r>
            <a:r>
              <a:rPr lang="en-US" sz="2800" b="1" dirty="0"/>
              <a:t>Impact of COVID-19 on the social dimension </a:t>
            </a:r>
            <a:r>
              <a:rPr lang="en-US" sz="2800" dirty="0"/>
              <a:t>– short term (next year) and medium term (up to 2025)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5DD614-CC26-4D35-9957-3D857641EF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2438372"/>
            <a:ext cx="11513424" cy="425805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Pandemic will </a:t>
            </a:r>
            <a:r>
              <a:rPr lang="hr-HR" sz="2800" dirty="0"/>
              <a:t>have </a:t>
            </a:r>
            <a:r>
              <a:rPr lang="hr-HR" sz="2800" b="1" dirty="0"/>
              <a:t>negative</a:t>
            </a:r>
            <a:r>
              <a:rPr lang="hr-HR" sz="2800" dirty="0"/>
              <a:t> </a:t>
            </a:r>
            <a:r>
              <a:rPr lang="en-US" sz="2800" b="1" dirty="0"/>
              <a:t>impact </a:t>
            </a:r>
            <a:r>
              <a:rPr lang="hr-HR" sz="2800" b="1" dirty="0"/>
              <a:t>on equity and social inclusion</a:t>
            </a:r>
            <a:r>
              <a:rPr lang="en-US" sz="2800" b="1" dirty="0"/>
              <a:t> in pre-tertiary education</a:t>
            </a:r>
            <a:r>
              <a:rPr lang="hr-HR" sz="2800" b="1" dirty="0"/>
              <a:t> &gt;&gt;&gt;</a:t>
            </a:r>
            <a:r>
              <a:rPr lang="en-US" sz="2800" dirty="0"/>
              <a:t> creating a knock-on </a:t>
            </a:r>
            <a:r>
              <a:rPr lang="hr-HR" sz="2800" dirty="0"/>
              <a:t>    </a:t>
            </a:r>
            <a:r>
              <a:rPr lang="en-US" sz="2800" dirty="0"/>
              <a:t>effect of</a:t>
            </a:r>
            <a:r>
              <a:rPr lang="hr-HR" sz="2800" dirty="0"/>
              <a:t>: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b="1" dirty="0"/>
              <a:t>reducing equal access </a:t>
            </a:r>
            <a:r>
              <a:rPr lang="en-US" sz="2600" dirty="0"/>
              <a:t>to higher education</a:t>
            </a:r>
            <a:endParaRPr lang="hr-HR" sz="2600" dirty="0"/>
          </a:p>
          <a:p>
            <a:pPr marL="971550" lvl="1" indent="-514350">
              <a:buFont typeface="+mj-lt"/>
              <a:buAutoNum type="alphaLcParenR"/>
            </a:pPr>
            <a:r>
              <a:rPr lang="en-US" sz="2600" b="1" dirty="0"/>
              <a:t>lowering the level of participation </a:t>
            </a:r>
            <a:r>
              <a:rPr lang="en-US" sz="2600" dirty="0"/>
              <a:t>of at-risk students in higher education in the upcoming years.</a:t>
            </a:r>
          </a:p>
          <a:p>
            <a:pPr marL="457200" lvl="1" indent="0">
              <a:buNone/>
            </a:pPr>
            <a:endParaRPr lang="en-US" sz="10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ong-term 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‘scarring’ effects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young people under the age of 25 – the ‘COVID generation’ – resulting in an 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unprecedented decline in social mobility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due to rising economic and educational inequalities. </a:t>
            </a: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hr-HR" sz="1200" dirty="0"/>
              <a:t>								</a:t>
            </a:r>
          </a:p>
          <a:p>
            <a:pPr marL="457200" lvl="1" indent="0">
              <a:buNone/>
            </a:pPr>
            <a:r>
              <a:rPr lang="hr-HR" sz="1200" dirty="0"/>
              <a:t>								</a:t>
            </a:r>
            <a:r>
              <a:rPr lang="en-US" sz="1200" dirty="0"/>
              <a:t>(NESET Analytical Report, Farnell et al., 2021)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C2869A-3685-44C4-A1F3-95E4C9DB2F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25</a:t>
            </a:fld>
            <a:endParaRPr lang="en-US" altLang="sr-Latn-RS" sz="900" dirty="0"/>
          </a:p>
        </p:txBody>
      </p:sp>
    </p:spTree>
    <p:extLst>
      <p:ext uri="{BB962C8B-B14F-4D97-AF65-F5344CB8AC3E}">
        <p14:creationId xmlns:p14="http://schemas.microsoft.com/office/powerpoint/2010/main" val="26887667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36074-E42E-4948-B11A-03CBB1CD4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1371601"/>
            <a:ext cx="11176000" cy="1066799"/>
          </a:xfrm>
        </p:spPr>
        <p:txBody>
          <a:bodyPr/>
          <a:lstStyle/>
          <a:p>
            <a:pPr algn="ctr"/>
            <a:r>
              <a:rPr lang="hr-HR" sz="3200" b="1" noProof="1"/>
              <a:t>Achievements related to the social dimension in the EHEA</a:t>
            </a:r>
            <a:endParaRPr lang="en-US" sz="3200" noProof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3F9A3-267E-49FC-BAF8-44492B9535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936" y="3057144"/>
            <a:ext cx="11176000" cy="3038856"/>
          </a:xfrm>
        </p:spPr>
        <p:txBody>
          <a:bodyPr/>
          <a:lstStyle/>
          <a:p>
            <a:pPr marL="0" indent="0" algn="ctr"/>
            <a:endParaRPr lang="en-US" sz="4000" dirty="0">
              <a:solidFill>
                <a:schemeClr val="accent6"/>
              </a:solidFill>
            </a:endParaRPr>
          </a:p>
          <a:p>
            <a:pPr marL="0" indent="0" algn="ctr"/>
            <a:r>
              <a:rPr lang="hr-HR" sz="4000" dirty="0">
                <a:solidFill>
                  <a:schemeClr val="accent6"/>
                </a:solidFill>
              </a:rPr>
              <a:t>4</a:t>
            </a:r>
            <a:r>
              <a:rPr lang="en-US" sz="4000" dirty="0">
                <a:solidFill>
                  <a:schemeClr val="accent6"/>
                </a:solidFill>
              </a:rPr>
              <a:t>. </a:t>
            </a:r>
          </a:p>
          <a:p>
            <a:pPr marL="0" indent="0" algn="ctr"/>
            <a:r>
              <a:rPr lang="en-US" sz="4000" b="1" dirty="0">
                <a:solidFill>
                  <a:schemeClr val="accent6"/>
                </a:solidFill>
              </a:rPr>
              <a:t>New policy developments and opportunities </a:t>
            </a:r>
            <a:r>
              <a:rPr lang="en-US" sz="4000" dirty="0">
                <a:solidFill>
                  <a:schemeClr val="accent6"/>
                </a:solidFill>
              </a:rPr>
              <a:t>for the social dimension in the EHEA</a:t>
            </a:r>
          </a:p>
          <a:p>
            <a:pPr marL="0" indent="0" algn="ctr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50C723-AE7A-454A-9245-83FF318317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26</a:t>
            </a:fld>
            <a:endParaRPr lang="en-US" altLang="sr-Latn-RS" sz="900" dirty="0"/>
          </a:p>
        </p:txBody>
      </p:sp>
    </p:spTree>
    <p:extLst>
      <p:ext uri="{BB962C8B-B14F-4D97-AF65-F5344CB8AC3E}">
        <p14:creationId xmlns:p14="http://schemas.microsoft.com/office/powerpoint/2010/main" val="29385684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61048-3D48-4D3D-B8F1-231443C2B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1371601"/>
            <a:ext cx="11176000" cy="975359"/>
          </a:xfrm>
        </p:spPr>
        <p:txBody>
          <a:bodyPr/>
          <a:lstStyle/>
          <a:p>
            <a:r>
              <a:rPr lang="en-US" sz="2800" b="1" dirty="0"/>
              <a:t>New policy developments and opportunities for the social dimension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07F49-C672-4E4B-B864-461B92686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536" y="2407920"/>
            <a:ext cx="11176000" cy="368808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Important to consider &gt; </a:t>
            </a:r>
            <a:r>
              <a:rPr lang="en-US" b="1" dirty="0"/>
              <a:t>what opportunities that the </a:t>
            </a:r>
            <a:r>
              <a:rPr lang="en-US" dirty="0"/>
              <a:t>COVID-19</a:t>
            </a:r>
            <a:r>
              <a:rPr lang="en-US" b="1" dirty="0"/>
              <a:t> crisis provides </a:t>
            </a:r>
            <a:r>
              <a:rPr lang="en-US" dirty="0"/>
              <a:t>for addressing challenges faced by higher education systems and universities.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Provides an opportunity </a:t>
            </a:r>
            <a:r>
              <a:rPr lang="en-US" b="1" dirty="0"/>
              <a:t>to place the inclusion </a:t>
            </a:r>
            <a:r>
              <a:rPr lang="en-US" dirty="0"/>
              <a:t>of underrepresented, vulnerable and disadvantage groups </a:t>
            </a:r>
            <a:r>
              <a:rPr lang="en-US" b="1" dirty="0"/>
              <a:t>as a top priority </a:t>
            </a:r>
            <a:r>
              <a:rPr lang="en-US" dirty="0"/>
              <a:t>in the efforts to address the disruption caused by COVID-19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2020 Rome Ministerial Communiqué </a:t>
            </a:r>
            <a:r>
              <a:rPr lang="en-US" dirty="0"/>
              <a:t>&gt; 49 ministers of higher education committed to build an </a:t>
            </a:r>
            <a:r>
              <a:rPr lang="en-US" b="1" dirty="0"/>
              <a:t>inclusive</a:t>
            </a:r>
            <a:r>
              <a:rPr lang="en-US" dirty="0"/>
              <a:t>, innovative and interconnected European Higher Education Area (EHEA) </a:t>
            </a:r>
            <a:r>
              <a:rPr lang="en-US" b="1" dirty="0"/>
              <a:t>by 2030</a:t>
            </a:r>
            <a:r>
              <a:rPr lang="en-US" dirty="0"/>
              <a:t>.</a:t>
            </a:r>
          </a:p>
          <a:p>
            <a:pPr marL="0" indent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E0835C-D928-42F0-AD72-8E2AE1624F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27</a:t>
            </a:fld>
            <a:endParaRPr lang="en-US" altLang="sr-Latn-RS" sz="900" dirty="0"/>
          </a:p>
        </p:txBody>
      </p:sp>
    </p:spTree>
    <p:extLst>
      <p:ext uri="{BB962C8B-B14F-4D97-AF65-F5344CB8AC3E}">
        <p14:creationId xmlns:p14="http://schemas.microsoft.com/office/powerpoint/2010/main" val="181137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61048-3D48-4D3D-B8F1-231443C2B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1371601"/>
            <a:ext cx="11176000" cy="975359"/>
          </a:xfrm>
        </p:spPr>
        <p:txBody>
          <a:bodyPr/>
          <a:lstStyle/>
          <a:p>
            <a:r>
              <a:rPr lang="en-US" sz="2800" b="1" dirty="0"/>
              <a:t>New policy developments and opportunities for the social dimension</a:t>
            </a:r>
            <a:r>
              <a:rPr lang="hr-HR" sz="2800" b="1" dirty="0"/>
              <a:t>: </a:t>
            </a:r>
            <a:r>
              <a:rPr lang="en-US" sz="2800" b="1" dirty="0"/>
              <a:t>EHEA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07F49-C672-4E4B-B864-461B92686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2453638"/>
            <a:ext cx="11176000" cy="3965449"/>
          </a:xfrm>
        </p:spPr>
        <p:txBody>
          <a:bodyPr/>
          <a:lstStyle/>
          <a:p>
            <a:r>
              <a:rPr lang="en-US" sz="2600" b="1" dirty="0"/>
              <a:t>2020 Rome Ministerial Communiqué</a:t>
            </a:r>
            <a:r>
              <a:rPr lang="hr-HR" sz="2600" b="1" dirty="0"/>
              <a:t> </a:t>
            </a:r>
            <a:r>
              <a:rPr lang="hr-HR" sz="2600" dirty="0"/>
              <a:t>-</a:t>
            </a:r>
            <a:r>
              <a:rPr lang="en-US" sz="2600" b="1" dirty="0"/>
              <a:t> an inclusive EHEA</a:t>
            </a:r>
            <a:r>
              <a:rPr lang="hr-HR" sz="2600" b="1" dirty="0"/>
              <a:t>:</a:t>
            </a:r>
          </a:p>
          <a:p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Adopted a new strategic document </a:t>
            </a:r>
            <a:r>
              <a:rPr lang="en-US" b="1" dirty="0">
                <a:solidFill>
                  <a:schemeClr val="accent6"/>
                </a:solidFill>
              </a:rPr>
              <a:t>“Principles and Guidelines to Strengthen the Social Dimension of Higher Education in the EHEA”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Novelty</a:t>
            </a:r>
            <a:r>
              <a:rPr lang="en-US" dirty="0">
                <a:solidFill>
                  <a:srgbClr val="000000"/>
                </a:solidFill>
                <a:ea typeface="Calibri" panose="020F0502020204030204" pitchFamily="34" charset="0"/>
              </a:rPr>
              <a:t> (for the 1st time): guidelines </a:t>
            </a:r>
            <a:r>
              <a:rPr lang="en-US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intended to advise policy makers on </a:t>
            </a:r>
            <a:r>
              <a:rPr lang="en-US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how the principles should be implemented in practice</a:t>
            </a:r>
            <a:endParaRPr lang="en-US" b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/>
              <a:t>integral part </a:t>
            </a:r>
            <a:r>
              <a:rPr lang="en-US" dirty="0"/>
              <a:t>of the 2020 Rome Ministerial Communique - ministers have </a:t>
            </a:r>
            <a:r>
              <a:rPr lang="en-US" b="1" dirty="0"/>
              <a:t>politically committed </a:t>
            </a:r>
            <a:r>
              <a:rPr lang="en-US" dirty="0"/>
              <a:t>to its implementation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E0835C-D928-42F0-AD72-8E2AE1624F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28</a:t>
            </a:fld>
            <a:endParaRPr lang="en-US" altLang="sr-Latn-RS" sz="900" dirty="0"/>
          </a:p>
        </p:txBody>
      </p:sp>
    </p:spTree>
    <p:extLst>
      <p:ext uri="{BB962C8B-B14F-4D97-AF65-F5344CB8AC3E}">
        <p14:creationId xmlns:p14="http://schemas.microsoft.com/office/powerpoint/2010/main" val="42662903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61048-3D48-4D3D-B8F1-231443C2B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1371601"/>
            <a:ext cx="11176000" cy="975359"/>
          </a:xfrm>
        </p:spPr>
        <p:txBody>
          <a:bodyPr/>
          <a:lstStyle/>
          <a:p>
            <a:r>
              <a:rPr lang="en-US" sz="2800" b="1" dirty="0"/>
              <a:t>New policy developments and opportunities for the social dimension</a:t>
            </a:r>
            <a:r>
              <a:rPr lang="hr-HR" sz="2800" b="1" dirty="0"/>
              <a:t>: </a:t>
            </a:r>
            <a:r>
              <a:rPr lang="en-US" sz="2800" b="1" dirty="0"/>
              <a:t>EHEA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07F49-C672-4E4B-B864-461B92686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2453638"/>
            <a:ext cx="11176000" cy="3965449"/>
          </a:xfrm>
        </p:spPr>
        <p:txBody>
          <a:bodyPr/>
          <a:lstStyle/>
          <a:p>
            <a:r>
              <a:rPr lang="en-US" sz="2600" b="1" dirty="0"/>
              <a:t>European </a:t>
            </a:r>
            <a:r>
              <a:rPr lang="en-US" sz="2600" b="1" dirty="0" err="1"/>
              <a:t>Universit</a:t>
            </a:r>
            <a:r>
              <a:rPr lang="hr-HR" sz="2600" b="1" dirty="0"/>
              <a:t>y</a:t>
            </a:r>
            <a:r>
              <a:rPr lang="en-US" sz="2600" b="1" dirty="0"/>
              <a:t> Association </a:t>
            </a:r>
            <a:r>
              <a:rPr lang="en-US" sz="2600" dirty="0"/>
              <a:t>(2021)</a:t>
            </a:r>
            <a:r>
              <a:rPr lang="en-US" sz="2600" b="1" dirty="0"/>
              <a:t>: 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“</a:t>
            </a:r>
            <a:r>
              <a:rPr lang="en-US" sz="2600" dirty="0"/>
              <a:t>Universities without walls: </a:t>
            </a:r>
            <a:r>
              <a:rPr lang="en-US" sz="2600" b="1" dirty="0"/>
              <a:t>a vision for 2030” </a:t>
            </a:r>
            <a:endParaRPr lang="hr-HR" sz="2600" b="1" dirty="0"/>
          </a:p>
          <a:p>
            <a:endParaRPr lang="en-US" sz="12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Priorities for action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US" sz="2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one of the three key areas 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 which European universities “see major potential for moving forward in increasing societal engagement and contributing to sustainable development” is </a:t>
            </a:r>
            <a:r>
              <a:rPr lang="en-US" sz="2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strengthening of their civic engagement</a:t>
            </a:r>
            <a:endParaRPr lang="hr-HR" sz="2200" b="1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/>
            <a:endParaRPr lang="en-US" sz="1200" b="1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“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</a:rPr>
              <a:t>Diversity and social cohesion 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</a:rPr>
              <a:t>are important components of sustainable development</a:t>
            </a:r>
            <a:r>
              <a:rPr lang="hr-HR" sz="2000" dirty="0">
                <a:latin typeface="Arial" panose="020B0604020202020204" pitchFamily="34" charset="0"/>
                <a:ea typeface="Times New Roman" panose="02020603050405020304" pitchFamily="18" charset="0"/>
              </a:rPr>
              <a:t>”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“Universities and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their missions will widely benefit from equity and inclusion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</a:rPr>
              <a:t>, and it is therefore 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</a:rPr>
              <a:t>in their core interest to promote these values in society</a:t>
            </a:r>
            <a:r>
              <a:rPr lang="hr-HR" sz="2000" b="1" dirty="0">
                <a:latin typeface="Arial" panose="020B0604020202020204" pitchFamily="34" charset="0"/>
                <a:ea typeface="Times New Roman" panose="02020603050405020304" pitchFamily="18" charset="0"/>
              </a:rPr>
              <a:t>”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E0835C-D928-42F0-AD72-8E2AE1624F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29</a:t>
            </a:fld>
            <a:endParaRPr lang="en-US" altLang="sr-Latn-RS" sz="900" dirty="0"/>
          </a:p>
        </p:txBody>
      </p:sp>
    </p:spTree>
    <p:extLst>
      <p:ext uri="{BB962C8B-B14F-4D97-AF65-F5344CB8AC3E}">
        <p14:creationId xmlns:p14="http://schemas.microsoft.com/office/powerpoint/2010/main" val="343391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36074-E42E-4948-B11A-03CBB1CD4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1371601"/>
            <a:ext cx="11176000" cy="1066799"/>
          </a:xfrm>
        </p:spPr>
        <p:txBody>
          <a:bodyPr/>
          <a:lstStyle/>
          <a:p>
            <a:r>
              <a:rPr lang="hr-HR" sz="3200" b="1" noProof="1"/>
              <a:t>Achievements related to the social dimension in the EHEA in the period 2001-2020</a:t>
            </a:r>
            <a:endParaRPr lang="en-US" sz="3200" b="1" noProof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3F9A3-267E-49FC-BAF8-44492B9535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316" y="2719041"/>
            <a:ext cx="11176000" cy="3938016"/>
          </a:xfrm>
        </p:spPr>
        <p:txBody>
          <a:bodyPr/>
          <a:lstStyle/>
          <a:p>
            <a:pPr marL="0" indent="0"/>
            <a:r>
              <a:rPr lang="en-US" b="1" dirty="0">
                <a:solidFill>
                  <a:schemeClr val="accent6"/>
                </a:solidFill>
              </a:rPr>
              <a:t>CONTENT: </a:t>
            </a:r>
            <a:endParaRPr lang="hr-HR" b="1" dirty="0">
              <a:solidFill>
                <a:schemeClr val="accent6"/>
              </a:solidFill>
            </a:endParaRPr>
          </a:p>
          <a:p>
            <a:pPr marL="0" indent="0"/>
            <a:endParaRPr lang="en-US" sz="1200" dirty="0">
              <a:solidFill>
                <a:schemeClr val="accent6"/>
              </a:solidFill>
            </a:endParaRPr>
          </a:p>
          <a:p>
            <a:pPr marL="457200" indent="-457200">
              <a:buFontTx/>
              <a:buAutoNum type="arabicPeriod"/>
            </a:pPr>
            <a:r>
              <a:rPr lang="en-US" sz="2200" b="1" dirty="0">
                <a:solidFill>
                  <a:schemeClr val="accent6"/>
                </a:solidFill>
              </a:rPr>
              <a:t>Historical background for social dimension</a:t>
            </a:r>
            <a:endParaRPr lang="hr-HR" sz="2200" b="1" dirty="0">
              <a:solidFill>
                <a:schemeClr val="accent6"/>
              </a:solidFill>
            </a:endParaRPr>
          </a:p>
          <a:p>
            <a:pPr marL="457200" indent="-457200">
              <a:buFontTx/>
              <a:buAutoNum type="arabicPeriod"/>
            </a:pPr>
            <a:r>
              <a:rPr lang="en-US" sz="2200" b="1" dirty="0">
                <a:solidFill>
                  <a:schemeClr val="accent6"/>
                </a:solidFill>
              </a:rPr>
              <a:t>Future of ‘Principles and Guidelines </a:t>
            </a:r>
            <a:r>
              <a:rPr lang="en-US" sz="2200" dirty="0">
                <a:solidFill>
                  <a:schemeClr val="accent6"/>
                </a:solidFill>
              </a:rPr>
              <a:t>to Strengthen the Social Dimension of Higher Education in the EHEA’</a:t>
            </a:r>
            <a:endParaRPr lang="hr-HR" sz="2200" b="1" dirty="0">
              <a:solidFill>
                <a:schemeClr val="accent6"/>
              </a:solidFill>
            </a:endParaRPr>
          </a:p>
          <a:p>
            <a:pPr marL="457200" indent="-457200">
              <a:buAutoNum type="arabicPeriod"/>
            </a:pPr>
            <a:r>
              <a:rPr lang="hr-HR" sz="2200" b="1" dirty="0">
                <a:solidFill>
                  <a:schemeClr val="accent6"/>
                </a:solidFill>
              </a:rPr>
              <a:t>New needs: </a:t>
            </a:r>
            <a:r>
              <a:rPr lang="en-US" sz="2200" b="1" dirty="0">
                <a:solidFill>
                  <a:schemeClr val="accent6"/>
                </a:solidFill>
              </a:rPr>
              <a:t>Impact of COVID-19 </a:t>
            </a:r>
            <a:r>
              <a:rPr lang="en-US" sz="2200" dirty="0">
                <a:solidFill>
                  <a:schemeClr val="accent6"/>
                </a:solidFill>
              </a:rPr>
              <a:t>on the social dimension of higher education</a:t>
            </a:r>
          </a:p>
          <a:p>
            <a:pPr marL="457200" indent="-457200">
              <a:buAutoNum type="arabicPeriod"/>
            </a:pPr>
            <a:r>
              <a:rPr lang="en-US" sz="2200" b="1" dirty="0">
                <a:solidFill>
                  <a:schemeClr val="accent6"/>
                </a:solidFill>
              </a:rPr>
              <a:t>New policy developments and opportunities </a:t>
            </a:r>
            <a:r>
              <a:rPr lang="en-US" sz="2200" dirty="0">
                <a:solidFill>
                  <a:schemeClr val="accent6"/>
                </a:solidFill>
              </a:rPr>
              <a:t>for the social dimension in the EHEA</a:t>
            </a:r>
          </a:p>
          <a:p>
            <a:pPr marL="457200" indent="-457200">
              <a:buAutoNum type="arabicPeriod"/>
            </a:pPr>
            <a:r>
              <a:rPr lang="en-US" sz="2200" b="1" dirty="0">
                <a:solidFill>
                  <a:schemeClr val="accent6"/>
                </a:solidFill>
              </a:rPr>
              <a:t>Building a European movement </a:t>
            </a:r>
            <a:r>
              <a:rPr lang="en-US" sz="2200" dirty="0">
                <a:solidFill>
                  <a:schemeClr val="accent6"/>
                </a:solidFill>
              </a:rPr>
              <a:t>for the social dimension of higher education</a:t>
            </a:r>
          </a:p>
          <a:p>
            <a:pPr marL="0" indent="0"/>
            <a:endParaRPr lang="en-US" dirty="0">
              <a:solidFill>
                <a:schemeClr val="accent6"/>
              </a:solidFill>
            </a:endParaRPr>
          </a:p>
          <a:p>
            <a:pPr marL="457200" indent="-457200">
              <a:buAutoNum type="arabicPeriod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50C723-AE7A-454A-9245-83FF318317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3</a:t>
            </a:fld>
            <a:endParaRPr lang="en-US" altLang="sr-Latn-RS" sz="900" dirty="0"/>
          </a:p>
        </p:txBody>
      </p:sp>
    </p:spTree>
    <p:extLst>
      <p:ext uri="{BB962C8B-B14F-4D97-AF65-F5344CB8AC3E}">
        <p14:creationId xmlns:p14="http://schemas.microsoft.com/office/powerpoint/2010/main" val="349535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61048-3D48-4D3D-B8F1-231443C2B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1371601"/>
            <a:ext cx="11176000" cy="975359"/>
          </a:xfrm>
        </p:spPr>
        <p:txBody>
          <a:bodyPr/>
          <a:lstStyle/>
          <a:p>
            <a:r>
              <a:rPr lang="en-US" sz="2800" b="1" dirty="0"/>
              <a:t>New policy developments and opportunities for the social dimension</a:t>
            </a:r>
            <a:r>
              <a:rPr lang="hr-HR" sz="2800" b="1" dirty="0"/>
              <a:t>: EU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07F49-C672-4E4B-B864-461B92686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2453638"/>
            <a:ext cx="11176000" cy="396544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600" dirty="0"/>
              <a:t>Achieving the </a:t>
            </a:r>
            <a:r>
              <a:rPr lang="en-US" sz="2600" b="1" dirty="0"/>
              <a:t>European Education Area by 2025 </a:t>
            </a:r>
            <a:r>
              <a:rPr lang="en-US" sz="2600" dirty="0"/>
              <a:t>(European Commission, 2020): </a:t>
            </a:r>
            <a:endParaRPr lang="hr-HR" sz="2600" dirty="0"/>
          </a:p>
          <a:p>
            <a:pPr marL="0" indent="0"/>
            <a:endParaRPr lang="hr-HR" sz="22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hr-HR" u="sng" dirty="0"/>
              <a:t>O</a:t>
            </a:r>
            <a:r>
              <a:rPr lang="en-US" u="sng" dirty="0"/>
              <a:t>ne of the six dimensions </a:t>
            </a:r>
            <a:r>
              <a:rPr lang="en-US" dirty="0"/>
              <a:t>necessary to further develop the EEA refers to </a:t>
            </a:r>
            <a:r>
              <a:rPr lang="en-US" b="1" dirty="0"/>
              <a:t>inclusion and gender equality. </a:t>
            </a:r>
            <a:endParaRPr lang="hr-HR" b="1" dirty="0"/>
          </a:p>
          <a:p>
            <a:pPr marL="457200" lvl="1" indent="0">
              <a:buNone/>
            </a:pPr>
            <a:endParaRPr lang="hr-HR" sz="10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“</a:t>
            </a:r>
            <a:r>
              <a:rPr lang="en-US" b="1" dirty="0"/>
              <a:t>Educational attainment </a:t>
            </a:r>
            <a:r>
              <a:rPr lang="en-US" dirty="0"/>
              <a:t>and achievement should be </a:t>
            </a:r>
            <a:r>
              <a:rPr lang="en-US" b="1" dirty="0"/>
              <a:t>decoupled from social, economic and cultural status</a:t>
            </a:r>
            <a:r>
              <a:rPr lang="en-US" dirty="0"/>
              <a:t>, to ensure that education and training systems boost the abilities of every individual and enable upward social mobility”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E0835C-D928-42F0-AD72-8E2AE1624F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30</a:t>
            </a:fld>
            <a:endParaRPr lang="en-US" altLang="sr-Latn-RS" sz="900" dirty="0"/>
          </a:p>
        </p:txBody>
      </p:sp>
    </p:spTree>
    <p:extLst>
      <p:ext uri="{BB962C8B-B14F-4D97-AF65-F5344CB8AC3E}">
        <p14:creationId xmlns:p14="http://schemas.microsoft.com/office/powerpoint/2010/main" val="15115327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61048-3D48-4D3D-B8F1-231443C2B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1371601"/>
            <a:ext cx="11176000" cy="975359"/>
          </a:xfrm>
        </p:spPr>
        <p:txBody>
          <a:bodyPr/>
          <a:lstStyle/>
          <a:p>
            <a:r>
              <a:rPr lang="en-US" sz="2800" b="1" dirty="0"/>
              <a:t>New policy developments and opportunities for the social dimension</a:t>
            </a:r>
            <a:r>
              <a:rPr lang="hr-HR" sz="2800" b="1" dirty="0"/>
              <a:t>: EU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07F49-C672-4E4B-B864-461B92686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2453638"/>
            <a:ext cx="11176000" cy="396544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600" b="1" dirty="0"/>
              <a:t>European Universities </a:t>
            </a:r>
            <a:r>
              <a:rPr lang="en-US" sz="2600" dirty="0"/>
              <a:t>initiative (European Commission 2019-2020): </a:t>
            </a:r>
            <a:endParaRPr lang="hr-HR" sz="2600" dirty="0"/>
          </a:p>
          <a:p>
            <a:pPr marL="0" indent="0"/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2021-2027</a:t>
            </a:r>
            <a:r>
              <a:rPr lang="hr-H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the Commission will further optimize the vision of the European Universities “</a:t>
            </a:r>
            <a:r>
              <a:rPr lang="en-US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to address big societal challenges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become true engines of development for cities and regions and promote civic engagement”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fostered by the European Universities alliances whose </a:t>
            </a:r>
            <a:r>
              <a:rPr lang="en-US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mission is dedicated to fostering</a:t>
            </a:r>
            <a:r>
              <a:rPr lang="en-US" sz="2400" b="1" dirty="0">
                <a:latin typeface="Arial" panose="020B0604020202020204" pitchFamily="34" charset="0"/>
                <a:ea typeface="Times New Roman" panose="02020603050405020304" pitchFamily="18" charset="0"/>
              </a:rPr>
              <a:t> inclusive higher education </a:t>
            </a:r>
            <a:r>
              <a:rPr lang="hr-HR" sz="2400" dirty="0"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as the alliance Young Universities for the Future of Europe (YUFE) already demonstrates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E0835C-D928-42F0-AD72-8E2AE1624F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31</a:t>
            </a:fld>
            <a:endParaRPr lang="en-US" altLang="sr-Latn-RS" sz="900" dirty="0"/>
          </a:p>
        </p:txBody>
      </p:sp>
    </p:spTree>
    <p:extLst>
      <p:ext uri="{BB962C8B-B14F-4D97-AF65-F5344CB8AC3E}">
        <p14:creationId xmlns:p14="http://schemas.microsoft.com/office/powerpoint/2010/main" val="41460947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36074-E42E-4948-B11A-03CBB1CD4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1371601"/>
            <a:ext cx="11176000" cy="1066799"/>
          </a:xfrm>
        </p:spPr>
        <p:txBody>
          <a:bodyPr/>
          <a:lstStyle/>
          <a:p>
            <a:pPr algn="ctr"/>
            <a:r>
              <a:rPr lang="hr-HR" sz="3200" b="1" noProof="1"/>
              <a:t>Achievements related to the social dimension in the EHEA</a:t>
            </a:r>
            <a:endParaRPr lang="en-US" sz="3200" noProof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3F9A3-267E-49FC-BAF8-44492B9535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936" y="3057144"/>
            <a:ext cx="11176000" cy="3435096"/>
          </a:xfrm>
        </p:spPr>
        <p:txBody>
          <a:bodyPr/>
          <a:lstStyle/>
          <a:p>
            <a:pPr marL="0" indent="0" algn="ctr"/>
            <a:r>
              <a:rPr lang="hr-HR" sz="4000" dirty="0">
                <a:solidFill>
                  <a:schemeClr val="accent6"/>
                </a:solidFill>
              </a:rPr>
              <a:t>5</a:t>
            </a:r>
            <a:r>
              <a:rPr lang="en-US" sz="4000" dirty="0">
                <a:solidFill>
                  <a:schemeClr val="accent6"/>
                </a:solidFill>
              </a:rPr>
              <a:t>. </a:t>
            </a:r>
          </a:p>
          <a:p>
            <a:pPr marL="0" indent="0" algn="ctr"/>
            <a:r>
              <a:rPr lang="en-US" sz="4000" b="1" dirty="0">
                <a:solidFill>
                  <a:schemeClr val="accent6"/>
                </a:solidFill>
              </a:rPr>
              <a:t>Building a European movement for </a:t>
            </a:r>
            <a:r>
              <a:rPr lang="en-US" sz="4000" dirty="0">
                <a:solidFill>
                  <a:schemeClr val="accent6"/>
                </a:solidFill>
              </a:rPr>
              <a:t>the </a:t>
            </a:r>
            <a:r>
              <a:rPr lang="hr-HR" sz="4000" dirty="0">
                <a:solidFill>
                  <a:schemeClr val="accent6"/>
                </a:solidFill>
              </a:rPr>
              <a:t>s</a:t>
            </a:r>
            <a:r>
              <a:rPr lang="en-US" sz="4000" dirty="0" err="1">
                <a:solidFill>
                  <a:schemeClr val="accent6"/>
                </a:solidFill>
              </a:rPr>
              <a:t>ocial</a:t>
            </a:r>
            <a:r>
              <a:rPr lang="en-US" sz="4000" dirty="0">
                <a:solidFill>
                  <a:schemeClr val="accent6"/>
                </a:solidFill>
              </a:rPr>
              <a:t> </a:t>
            </a:r>
            <a:r>
              <a:rPr lang="hr-HR" sz="4000" dirty="0">
                <a:solidFill>
                  <a:schemeClr val="accent6"/>
                </a:solidFill>
              </a:rPr>
              <a:t>d</a:t>
            </a:r>
            <a:r>
              <a:rPr lang="en-US" sz="4000" dirty="0" err="1">
                <a:solidFill>
                  <a:schemeClr val="accent6"/>
                </a:solidFill>
              </a:rPr>
              <a:t>imension</a:t>
            </a:r>
            <a:r>
              <a:rPr lang="en-US" sz="4000" dirty="0">
                <a:solidFill>
                  <a:schemeClr val="accent6"/>
                </a:solidFill>
              </a:rPr>
              <a:t> of </a:t>
            </a:r>
            <a:r>
              <a:rPr lang="hr-HR" sz="4000" dirty="0">
                <a:solidFill>
                  <a:schemeClr val="accent6"/>
                </a:solidFill>
              </a:rPr>
              <a:t>h</a:t>
            </a:r>
            <a:r>
              <a:rPr lang="en-US" sz="4000" dirty="0" err="1">
                <a:solidFill>
                  <a:schemeClr val="accent6"/>
                </a:solidFill>
              </a:rPr>
              <a:t>igher</a:t>
            </a:r>
            <a:r>
              <a:rPr lang="en-US" sz="4000" dirty="0">
                <a:solidFill>
                  <a:schemeClr val="accent6"/>
                </a:solidFill>
              </a:rPr>
              <a:t> </a:t>
            </a:r>
            <a:r>
              <a:rPr lang="hr-HR" sz="4000" dirty="0">
                <a:solidFill>
                  <a:schemeClr val="accent6"/>
                </a:solidFill>
              </a:rPr>
              <a:t>e</a:t>
            </a:r>
            <a:r>
              <a:rPr lang="en-US" sz="4000" dirty="0" err="1">
                <a:solidFill>
                  <a:schemeClr val="accent6"/>
                </a:solidFill>
              </a:rPr>
              <a:t>ducation</a:t>
            </a:r>
            <a:r>
              <a:rPr lang="hr-HR" sz="4000" dirty="0">
                <a:solidFill>
                  <a:schemeClr val="accent6"/>
                </a:solidFill>
              </a:rPr>
              <a:t>:</a:t>
            </a:r>
          </a:p>
          <a:p>
            <a:pPr marL="0" indent="0" algn="ctr"/>
            <a:endParaRPr lang="hr-HR" sz="1600" dirty="0">
              <a:solidFill>
                <a:schemeClr val="accent6"/>
              </a:solidFill>
            </a:endParaRPr>
          </a:p>
          <a:p>
            <a:pPr marL="0" indent="0" algn="ctr"/>
            <a:r>
              <a:rPr lang="en-US" sz="3200" noProof="1">
                <a:solidFill>
                  <a:schemeClr val="accent6"/>
                </a:solidFill>
              </a:rPr>
              <a:t>2020-2030: The decade </a:t>
            </a:r>
            <a:r>
              <a:rPr lang="hr-HR" sz="3200" noProof="1">
                <a:solidFill>
                  <a:schemeClr val="accent6"/>
                </a:solidFill>
              </a:rPr>
              <a:t>of the social dimension in the EHEA?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50C723-AE7A-454A-9245-83FF318317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32</a:t>
            </a:fld>
            <a:endParaRPr lang="en-US" altLang="sr-Latn-RS" sz="900" dirty="0"/>
          </a:p>
        </p:txBody>
      </p:sp>
    </p:spTree>
    <p:extLst>
      <p:ext uri="{BB962C8B-B14F-4D97-AF65-F5344CB8AC3E}">
        <p14:creationId xmlns:p14="http://schemas.microsoft.com/office/powerpoint/2010/main" val="20651011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3EE97-99C1-425A-BC7F-C2837E376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856" y="1371601"/>
            <a:ext cx="11655552" cy="688975"/>
          </a:xfrm>
        </p:spPr>
        <p:txBody>
          <a:bodyPr/>
          <a:lstStyle/>
          <a:p>
            <a:r>
              <a:rPr lang="en-US" sz="2800" b="1" dirty="0"/>
              <a:t>Building a European movement: recommended policy 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81C91A-EA1F-412B-9174-871F18800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1981200"/>
            <a:ext cx="11176000" cy="4114800"/>
          </a:xfrm>
        </p:spPr>
        <p:txBody>
          <a:bodyPr/>
          <a:lstStyle/>
          <a:p>
            <a:r>
              <a:rPr lang="en-US" sz="2800" b="1" dirty="0">
                <a:solidFill>
                  <a:schemeClr val="accent6"/>
                </a:solidFill>
              </a:rPr>
              <a:t>TOP-DOWN approach: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dirty="0"/>
              <a:t>Focus on </a:t>
            </a:r>
            <a:r>
              <a:rPr lang="en-US" sz="2200" b="1" dirty="0"/>
              <a:t>building capacities </a:t>
            </a:r>
            <a:r>
              <a:rPr lang="en-US" sz="2200" dirty="0"/>
              <a:t>of public authorities and universities for the social dimension and on </a:t>
            </a:r>
            <a:r>
              <a:rPr lang="en-US" sz="2200" b="1" dirty="0"/>
              <a:t>facilitating a learning journey</a:t>
            </a:r>
            <a:r>
              <a:rPr lang="en-US" sz="2200" dirty="0"/>
              <a:t>, rather than on compliance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/>
              <a:t>Explore transnational learning and capacity tools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/>
              <a:t>Scale up through incentives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b="1" dirty="0"/>
              <a:t>BFUG Working Group for Social Dimension 2021-2024 </a:t>
            </a:r>
            <a:r>
              <a:rPr lang="en-US" sz="2200" dirty="0"/>
              <a:t>(www.ehea.info):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/>
              <a:t>Developing </a:t>
            </a:r>
            <a:r>
              <a:rPr lang="en-US" sz="2000" b="1" dirty="0"/>
              <a:t>tools for the implementation of Principles </a:t>
            </a:r>
            <a:r>
              <a:rPr lang="en-US" sz="2000" dirty="0"/>
              <a:t>for the social dimension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/>
              <a:t>Developing a </a:t>
            </a:r>
            <a:r>
              <a:rPr lang="en-US" sz="2000" b="1" dirty="0"/>
              <a:t>system of monitoring the implementation </a:t>
            </a:r>
            <a:r>
              <a:rPr lang="en-US" sz="2000" dirty="0"/>
              <a:t>of the </a:t>
            </a:r>
            <a:r>
              <a:rPr lang="en-US" sz="2000" b="1" dirty="0"/>
              <a:t>Principles and Guidelines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/>
              <a:t>Organizing </a:t>
            </a:r>
            <a:r>
              <a:rPr lang="en-US" sz="2000" b="1" dirty="0"/>
              <a:t>peer support activities </a:t>
            </a:r>
            <a:r>
              <a:rPr lang="en-US" sz="2000" dirty="0"/>
              <a:t>for social dimension to support the implementation of the Principles and Guidelines among the EHEA members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B5295A-5DB6-4680-88B8-FF265EB966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33</a:t>
            </a:fld>
            <a:endParaRPr lang="en-US" altLang="sr-Latn-RS" sz="900" dirty="0"/>
          </a:p>
        </p:txBody>
      </p:sp>
    </p:spTree>
    <p:extLst>
      <p:ext uri="{BB962C8B-B14F-4D97-AF65-F5344CB8AC3E}">
        <p14:creationId xmlns:p14="http://schemas.microsoft.com/office/powerpoint/2010/main" val="40930510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3EE97-99C1-425A-BC7F-C2837E376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856" y="1371601"/>
            <a:ext cx="11655552" cy="688975"/>
          </a:xfrm>
        </p:spPr>
        <p:txBody>
          <a:bodyPr/>
          <a:lstStyle/>
          <a:p>
            <a:r>
              <a:rPr lang="en-US" sz="2800" b="1" dirty="0"/>
              <a:t>Building a European movement: recommended policy 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81C91A-EA1F-412B-9174-871F18800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1981200"/>
            <a:ext cx="11176000" cy="4572000"/>
          </a:xfrm>
        </p:spPr>
        <p:txBody>
          <a:bodyPr/>
          <a:lstStyle/>
          <a:p>
            <a:r>
              <a:rPr lang="en-US" sz="2800" b="1" dirty="0">
                <a:solidFill>
                  <a:schemeClr val="accent6"/>
                </a:solidFill>
              </a:rPr>
              <a:t>BOTTOM-UP approach: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dirty="0"/>
              <a:t>Identify public authorities and universities committed to the social dimension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b="1" dirty="0"/>
              <a:t>Build a network of institutions </a:t>
            </a:r>
            <a:r>
              <a:rPr lang="en-US" sz="2200" dirty="0"/>
              <a:t>committed to the social dimension and organize capacity building events with them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b="1" dirty="0"/>
              <a:t>Build other alliances and scale up</a:t>
            </a:r>
            <a:r>
              <a:rPr lang="en-US" sz="2200" dirty="0"/>
              <a:t>: connect the social dimension agenda to the European Universities initiative and similar global networks, etc. </a:t>
            </a:r>
            <a:endParaRPr lang="hr-HR" sz="2200" dirty="0"/>
          </a:p>
          <a:p>
            <a:pPr marL="0" indent="0"/>
            <a:endParaRPr lang="hr-HR" sz="1000" dirty="0"/>
          </a:p>
          <a:p>
            <a:pPr marL="0" indent="0"/>
            <a:r>
              <a:rPr lang="hr-HR" sz="1200" dirty="0"/>
              <a:t>								</a:t>
            </a:r>
            <a:r>
              <a:rPr lang="en-US" sz="1200" dirty="0"/>
              <a:t>(NESET Analytical Report, Farnell et al., 2021)</a:t>
            </a:r>
            <a:endParaRPr lang="en-US" sz="2200" dirty="0"/>
          </a:p>
          <a:p>
            <a:pPr marL="0" indent="0" algn="ctr"/>
            <a:endParaRPr lang="hr-HR" sz="1000" b="1" dirty="0">
              <a:solidFill>
                <a:schemeClr val="accent6"/>
              </a:solidFill>
            </a:endParaRPr>
          </a:p>
          <a:p>
            <a:pPr marL="0" indent="0" algn="ctr"/>
            <a:r>
              <a:rPr lang="en-US" sz="2400" b="1" dirty="0">
                <a:solidFill>
                  <a:schemeClr val="accent6"/>
                </a:solidFill>
              </a:rPr>
              <a:t>TOP-DOWN approach</a:t>
            </a:r>
            <a:r>
              <a:rPr lang="en-US" sz="2200" b="1" dirty="0">
                <a:solidFill>
                  <a:schemeClr val="accent6"/>
                </a:solidFill>
              </a:rPr>
              <a:t> + </a:t>
            </a:r>
            <a:r>
              <a:rPr lang="en-US" sz="2400" b="1" dirty="0">
                <a:solidFill>
                  <a:schemeClr val="accent6"/>
                </a:solidFill>
              </a:rPr>
              <a:t>BOTTOM-UP approach = building a European movement for </a:t>
            </a:r>
            <a:r>
              <a:rPr lang="hr-HR" sz="2400" b="1" dirty="0">
                <a:solidFill>
                  <a:schemeClr val="accent6"/>
                </a:solidFill>
              </a:rPr>
              <a:t>the </a:t>
            </a:r>
            <a:r>
              <a:rPr lang="en-US" sz="2400" b="1" dirty="0">
                <a:solidFill>
                  <a:schemeClr val="accent6"/>
                </a:solidFill>
              </a:rPr>
              <a:t>social dimension</a:t>
            </a:r>
            <a:endParaRPr lang="hr-HR" sz="2400" b="1" dirty="0">
              <a:solidFill>
                <a:schemeClr val="accent6"/>
              </a:solidFill>
            </a:endParaRPr>
          </a:p>
          <a:p>
            <a:pPr marL="0" indent="0" algn="ctr"/>
            <a:endParaRPr lang="hr-HR" sz="500" b="1" dirty="0">
              <a:solidFill>
                <a:schemeClr val="accent6"/>
              </a:solidFill>
            </a:endParaRPr>
          </a:p>
          <a:p>
            <a:pPr marL="0" indent="0" algn="ctr"/>
            <a:r>
              <a:rPr lang="en-US" sz="2400" noProof="1">
                <a:solidFill>
                  <a:srgbClr val="FF0000"/>
                </a:solidFill>
              </a:rPr>
              <a:t>2020-2030: The decade </a:t>
            </a:r>
            <a:r>
              <a:rPr lang="hr-HR" sz="2400" noProof="1">
                <a:solidFill>
                  <a:srgbClr val="FF0000"/>
                </a:solidFill>
              </a:rPr>
              <a:t>of the social dimension in the EHEA?</a:t>
            </a:r>
            <a:endParaRPr lang="en-US" dirty="0">
              <a:solidFill>
                <a:srgbClr val="FF0000"/>
              </a:solidFill>
            </a:endParaRPr>
          </a:p>
          <a:p>
            <a:pPr marL="0" indent="0" algn="ctr"/>
            <a:endParaRPr lang="hr-HR" b="1" dirty="0">
              <a:solidFill>
                <a:schemeClr val="accent6"/>
              </a:solidFill>
            </a:endParaRPr>
          </a:p>
          <a:p>
            <a:pPr marL="0" indent="0" algn="ctr"/>
            <a:endParaRPr lang="en-US" sz="2200" dirty="0"/>
          </a:p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B5295A-5DB6-4680-88B8-FF265EB966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34</a:t>
            </a:fld>
            <a:endParaRPr lang="en-US" altLang="sr-Latn-RS" sz="900" dirty="0"/>
          </a:p>
        </p:txBody>
      </p:sp>
    </p:spTree>
    <p:extLst>
      <p:ext uri="{BB962C8B-B14F-4D97-AF65-F5344CB8AC3E}">
        <p14:creationId xmlns:p14="http://schemas.microsoft.com/office/powerpoint/2010/main" val="231954968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FE9B4-7403-4CDB-84FE-1BE4045AC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sz="3600" b="1" dirty="0"/>
              <a:t>Thank you for your attention!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5C1B0-0721-4B15-B341-56F0F5965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676272"/>
            <a:ext cx="11176000" cy="3273424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hr-HR" b="1" dirty="0">
                <a:solidFill>
                  <a:schemeClr val="accent6"/>
                </a:solidFill>
              </a:rPr>
              <a:t>Ninoslav Šćukanec Schmidt</a:t>
            </a:r>
          </a:p>
          <a:p>
            <a:pPr>
              <a:spcBef>
                <a:spcPts val="0"/>
              </a:spcBef>
            </a:pPr>
            <a:r>
              <a:rPr lang="hr-HR" sz="2200" dirty="0"/>
              <a:t>Co-Chair (Croatia) of the BFUG Working </a:t>
            </a:r>
            <a:r>
              <a:rPr lang="hr-HR" sz="2200"/>
              <a:t>Group on </a:t>
            </a:r>
            <a:r>
              <a:rPr lang="hr-HR" sz="2200" dirty="0"/>
              <a:t>Social Dimension 2018-2020 and</a:t>
            </a:r>
          </a:p>
          <a:p>
            <a:pPr>
              <a:spcBef>
                <a:spcPts val="0"/>
              </a:spcBef>
            </a:pPr>
            <a:r>
              <a:rPr lang="hr-HR" sz="2200" dirty="0"/>
              <a:t>2021-2024</a:t>
            </a:r>
          </a:p>
          <a:p>
            <a:pPr>
              <a:spcBef>
                <a:spcPts val="0"/>
              </a:spcBef>
            </a:pPr>
            <a:r>
              <a:rPr lang="hr-HR" sz="2200" dirty="0"/>
              <a:t>Institute for the Development of Education (IDE)</a:t>
            </a:r>
          </a:p>
          <a:p>
            <a:pPr>
              <a:spcBef>
                <a:spcPts val="0"/>
              </a:spcBef>
            </a:pPr>
            <a:r>
              <a:rPr lang="hr-HR" sz="1600" dirty="0"/>
              <a:t>Zagreb, Croatia</a:t>
            </a:r>
            <a:endParaRPr lang="hr-HR" sz="1600" b="1" dirty="0"/>
          </a:p>
          <a:p>
            <a:pPr>
              <a:spcBef>
                <a:spcPts val="0"/>
              </a:spcBef>
            </a:pPr>
            <a:r>
              <a:rPr lang="hr-HR" sz="2000" dirty="0">
                <a:hlinkClick r:id="rId2"/>
              </a:rPr>
              <a:t>nscukanec@iro.hr</a:t>
            </a:r>
            <a:endParaRPr lang="hr-HR" sz="2000" dirty="0"/>
          </a:p>
          <a:p>
            <a:pPr>
              <a:spcBef>
                <a:spcPts val="0"/>
              </a:spcBef>
            </a:pPr>
            <a:r>
              <a:rPr lang="hr-HR" sz="2000" dirty="0">
                <a:hlinkClick r:id="rId3"/>
              </a:rPr>
              <a:t>www.iro.hr</a:t>
            </a:r>
            <a:r>
              <a:rPr lang="hr-HR" sz="2000" dirty="0"/>
              <a:t> </a:t>
            </a:r>
          </a:p>
          <a:p>
            <a:pPr>
              <a:spcBef>
                <a:spcPts val="0"/>
              </a:spcBef>
            </a:pPr>
            <a:endParaRPr lang="hr-HR" dirty="0"/>
          </a:p>
          <a:p>
            <a:pPr>
              <a:spcBef>
                <a:spcPts val="0"/>
              </a:spcBef>
            </a:pPr>
            <a:r>
              <a:rPr lang="hr-HR" b="1" dirty="0"/>
              <a:t>BFUG </a:t>
            </a:r>
            <a:r>
              <a:rPr lang="hr-HR" b="1" dirty="0" err="1"/>
              <a:t>Working</a:t>
            </a:r>
            <a:r>
              <a:rPr lang="hr-HR" b="1" dirty="0"/>
              <a:t> Group for Social Dimension: </a:t>
            </a:r>
          </a:p>
          <a:p>
            <a:pPr>
              <a:spcBef>
                <a:spcPts val="0"/>
              </a:spcBef>
            </a:pPr>
            <a:r>
              <a:rPr lang="en-US" sz="2000" dirty="0">
                <a:hlinkClick r:id="rId4"/>
              </a:rPr>
              <a:t>https://ehea.info/</a:t>
            </a:r>
            <a:r>
              <a:rPr lang="hr-HR" sz="2000" dirty="0"/>
              <a:t> </a:t>
            </a:r>
            <a:endParaRPr lang="hr-H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492FCB-A7EC-4922-940D-9EB65269B8A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35</a:t>
            </a:fld>
            <a:endParaRPr lang="en-US" altLang="sr-Latn-RS" sz="900" dirty="0"/>
          </a:p>
        </p:txBody>
      </p:sp>
    </p:spTree>
    <p:extLst>
      <p:ext uri="{BB962C8B-B14F-4D97-AF65-F5344CB8AC3E}">
        <p14:creationId xmlns:p14="http://schemas.microsoft.com/office/powerpoint/2010/main" val="77399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36074-E42E-4948-B11A-03CBB1CD4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1371601"/>
            <a:ext cx="11176000" cy="1066799"/>
          </a:xfrm>
        </p:spPr>
        <p:txBody>
          <a:bodyPr/>
          <a:lstStyle/>
          <a:p>
            <a:pPr algn="ctr"/>
            <a:r>
              <a:rPr lang="hr-HR" sz="3200" b="1" noProof="1"/>
              <a:t>Achievements related to the social dimension in the EHEA 2001-2020</a:t>
            </a:r>
            <a:endParaRPr lang="en-US" sz="3200" noProof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3F9A3-267E-49FC-BAF8-44492B9535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2828544"/>
            <a:ext cx="11176000" cy="3038856"/>
          </a:xfrm>
        </p:spPr>
        <p:txBody>
          <a:bodyPr/>
          <a:lstStyle/>
          <a:p>
            <a:pPr marL="0" indent="0" algn="ctr"/>
            <a:endParaRPr lang="hr-HR" sz="4000" dirty="0">
              <a:solidFill>
                <a:schemeClr val="accent6"/>
              </a:solidFill>
            </a:endParaRPr>
          </a:p>
          <a:p>
            <a:pPr marL="0" indent="0" algn="ctr"/>
            <a:r>
              <a:rPr lang="hr-HR" sz="4000" dirty="0">
                <a:solidFill>
                  <a:schemeClr val="accent6"/>
                </a:solidFill>
              </a:rPr>
              <a:t>1. </a:t>
            </a:r>
          </a:p>
          <a:p>
            <a:pPr marL="0" indent="0" algn="ctr"/>
            <a:r>
              <a:rPr lang="en-US" sz="4000" b="1" dirty="0">
                <a:solidFill>
                  <a:schemeClr val="accent6"/>
                </a:solidFill>
              </a:rPr>
              <a:t>Historical background </a:t>
            </a:r>
            <a:endParaRPr lang="hr-HR" sz="4000" b="1" dirty="0">
              <a:solidFill>
                <a:schemeClr val="accent6"/>
              </a:solidFill>
            </a:endParaRPr>
          </a:p>
          <a:p>
            <a:pPr marL="0" indent="0" algn="ctr"/>
            <a:r>
              <a:rPr lang="en-US" sz="4000" dirty="0">
                <a:solidFill>
                  <a:schemeClr val="accent6"/>
                </a:solidFill>
              </a:rPr>
              <a:t>for social dimension</a:t>
            </a:r>
          </a:p>
          <a:p>
            <a:pPr marL="0" indent="0" algn="ctr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50C723-AE7A-454A-9245-83FF318317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4</a:t>
            </a:fld>
            <a:endParaRPr lang="en-US" altLang="sr-Latn-RS" sz="900" dirty="0"/>
          </a:p>
        </p:txBody>
      </p:sp>
    </p:spTree>
    <p:extLst>
      <p:ext uri="{BB962C8B-B14F-4D97-AF65-F5344CB8AC3E}">
        <p14:creationId xmlns:p14="http://schemas.microsoft.com/office/powerpoint/2010/main" val="95402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25665-AE51-4185-8EE7-FE73EFA8F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3570" y="304800"/>
            <a:ext cx="5870429" cy="688975"/>
          </a:xfrm>
        </p:spPr>
        <p:txBody>
          <a:bodyPr/>
          <a:lstStyle/>
          <a:p>
            <a:r>
              <a:rPr lang="hr-HR" b="1" dirty="0"/>
              <a:t>Historical background</a:t>
            </a:r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E2F78F20-52A1-452F-B834-0CC4CD3E18B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5501" y="1510018"/>
          <a:ext cx="11937533" cy="23740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9EDC8E-53A8-4B3C-B175-FED4B0DD17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5</a:t>
            </a:fld>
            <a:endParaRPr lang="en-US" altLang="sr-Latn-RS" sz="900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26E39F9-4B94-4111-B863-28B63BAAC334}"/>
              </a:ext>
            </a:extLst>
          </p:cNvPr>
          <p:cNvGrpSpPr/>
          <p:nvPr/>
        </p:nvGrpSpPr>
        <p:grpSpPr>
          <a:xfrm>
            <a:off x="1499873" y="4034405"/>
            <a:ext cx="2715953" cy="2374085"/>
            <a:chOff x="5037011" y="0"/>
            <a:chExt cx="2715953" cy="2374085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4" name="Arrow: Right 13">
              <a:extLst>
                <a:ext uri="{FF2B5EF4-FFF2-40B4-BE49-F238E27FC236}">
                  <a16:creationId xmlns:a16="http://schemas.microsoft.com/office/drawing/2014/main" id="{5CD7C207-BCFC-45AE-8091-0BC2F2CB75C6}"/>
                </a:ext>
              </a:extLst>
            </p:cNvPr>
            <p:cNvSpPr/>
            <p:nvPr/>
          </p:nvSpPr>
          <p:spPr>
            <a:xfrm>
              <a:off x="5037011" y="0"/>
              <a:ext cx="2715953" cy="2374085"/>
            </a:xfrm>
            <a:prstGeom prst="rightArrow">
              <a:avLst>
                <a:gd name="adj1" fmla="val 70000"/>
                <a:gd name="adj2" fmla="val 50000"/>
              </a:avLst>
            </a:prstGeom>
            <a:sp3d z="-152400" extrusionH="63500" prstMaterial="dkEdge">
              <a:bevelT w="144450" h="36350" prst="relaxedInset"/>
              <a:contourClr>
                <a:schemeClr val="bg1"/>
              </a:contourClr>
            </a:sp3d>
          </p:spPr>
          <p:style>
            <a:lnRef idx="1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Arrow: Right 4">
              <a:extLst>
                <a:ext uri="{FF2B5EF4-FFF2-40B4-BE49-F238E27FC236}">
                  <a16:creationId xmlns:a16="http://schemas.microsoft.com/office/drawing/2014/main" id="{AA6D2D90-E0A4-4746-8C50-8A23843B08CC}"/>
                </a:ext>
              </a:extLst>
            </p:cNvPr>
            <p:cNvSpPr txBox="1"/>
            <p:nvPr/>
          </p:nvSpPr>
          <p:spPr>
            <a:xfrm>
              <a:off x="5715999" y="356113"/>
              <a:ext cx="1324027" cy="1661859"/>
            </a:xfrm>
            <a:prstGeom prst="rect">
              <a:avLst/>
            </a:prstGeom>
            <a:sp3d z="-1524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11430" rIns="22860" bIns="1143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r-HR" sz="1800" b="1" kern="1200" dirty="0"/>
                <a:t>1st definition</a:t>
              </a:r>
              <a:endParaRPr lang="en-US" sz="1800" b="1" kern="1200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DC3EA14-67F8-4E51-88A2-89C8DB40F0AF}"/>
              </a:ext>
            </a:extLst>
          </p:cNvPr>
          <p:cNvGrpSpPr/>
          <p:nvPr/>
        </p:nvGrpSpPr>
        <p:grpSpPr>
          <a:xfrm>
            <a:off x="626899" y="4528477"/>
            <a:ext cx="1357976" cy="1357976"/>
            <a:chOff x="4358022" y="508054"/>
            <a:chExt cx="1357976" cy="1357976"/>
          </a:xfrm>
          <a:solidFill>
            <a:srgbClr val="008000"/>
          </a:solidFill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88E3B780-5738-4290-B140-01D853B1EDBA}"/>
                </a:ext>
              </a:extLst>
            </p:cNvPr>
            <p:cNvSpPr/>
            <p:nvPr/>
          </p:nvSpPr>
          <p:spPr>
            <a:xfrm>
              <a:off x="4358022" y="508054"/>
              <a:ext cx="1357976" cy="1357976"/>
            </a:xfrm>
            <a:prstGeom prst="ellipse">
              <a:avLst/>
            </a:prstGeom>
            <a:grpFill/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Oval 4">
              <a:extLst>
                <a:ext uri="{FF2B5EF4-FFF2-40B4-BE49-F238E27FC236}">
                  <a16:creationId xmlns:a16="http://schemas.microsoft.com/office/drawing/2014/main" id="{7648E6A4-E8FA-41D4-B65B-1940C9A5A335}"/>
                </a:ext>
              </a:extLst>
            </p:cNvPr>
            <p:cNvSpPr txBox="1"/>
            <p:nvPr/>
          </p:nvSpPr>
          <p:spPr>
            <a:xfrm>
              <a:off x="4553244" y="945861"/>
              <a:ext cx="920253" cy="612396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200" kern="1200" dirty="0"/>
                <a:t>2007 London </a:t>
              </a:r>
              <a:r>
                <a:rPr lang="hr-HR" sz="1200" dirty="0"/>
                <a:t>Communiqué</a:t>
              </a:r>
              <a:endParaRPr lang="en-US" sz="1200" dirty="0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DECBA3DD-A24D-44AB-8FB7-4625A9ACF974}"/>
              </a:ext>
            </a:extLst>
          </p:cNvPr>
          <p:cNvSpPr txBox="1"/>
          <p:nvPr/>
        </p:nvSpPr>
        <p:spPr>
          <a:xfrm>
            <a:off x="4605556" y="4390518"/>
            <a:ext cx="6764323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chemeClr val="accent6"/>
                </a:solidFill>
                <a:ea typeface="Times New Roman" panose="02020603050405020304" pitchFamily="18" charset="0"/>
              </a:rPr>
              <a:t>SOCIAL DIMENSION </a:t>
            </a:r>
            <a:r>
              <a:rPr lang="en-US" sz="2200" dirty="0">
                <a:ea typeface="Times New Roman" panose="02020603050405020304" pitchFamily="18" charset="0"/>
              </a:rPr>
              <a:t>= </a:t>
            </a:r>
            <a:r>
              <a:rPr lang="en-US" sz="2200" dirty="0">
                <a:effectLst/>
                <a:ea typeface="Times New Roman" panose="02020603050405020304" pitchFamily="18" charset="0"/>
              </a:rPr>
              <a:t>composition of the student body </a:t>
            </a:r>
            <a:r>
              <a:rPr lang="en-US" sz="2200" b="1" dirty="0">
                <a:effectLst/>
                <a:ea typeface="Times New Roman" panose="02020603050405020304" pitchFamily="18" charset="0"/>
              </a:rPr>
              <a:t>entering, participating in and completing </a:t>
            </a:r>
            <a:r>
              <a:rPr lang="en-US" sz="2200" dirty="0">
                <a:effectLst/>
                <a:ea typeface="Times New Roman" panose="02020603050405020304" pitchFamily="18" charset="0"/>
              </a:rPr>
              <a:t>higher education </a:t>
            </a:r>
            <a:r>
              <a:rPr lang="en-US" sz="2200" b="1" dirty="0">
                <a:effectLst/>
                <a:ea typeface="Times New Roman" panose="02020603050405020304" pitchFamily="18" charset="0"/>
              </a:rPr>
              <a:t>at all levels </a:t>
            </a:r>
            <a:r>
              <a:rPr lang="en-US" sz="2200" dirty="0">
                <a:effectLst/>
                <a:ea typeface="Times New Roman" panose="02020603050405020304" pitchFamily="18" charset="0"/>
              </a:rPr>
              <a:t>should correspond to the </a:t>
            </a:r>
            <a:r>
              <a:rPr lang="en-US" sz="2200" b="1" dirty="0">
                <a:effectLst/>
                <a:ea typeface="Times New Roman" panose="02020603050405020304" pitchFamily="18" charset="0"/>
              </a:rPr>
              <a:t>heterogeneous social profile of society </a:t>
            </a:r>
            <a:r>
              <a:rPr lang="en-US" sz="2200" dirty="0">
                <a:effectLst/>
                <a:ea typeface="Times New Roman" panose="02020603050405020304" pitchFamily="18" charset="0"/>
              </a:rPr>
              <a:t>at large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27763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25665-AE51-4185-8EE7-FE73EFA8F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3570" y="304800"/>
            <a:ext cx="5870429" cy="688975"/>
          </a:xfrm>
        </p:spPr>
        <p:txBody>
          <a:bodyPr/>
          <a:lstStyle/>
          <a:p>
            <a:r>
              <a:rPr lang="hr-HR" b="1" dirty="0"/>
              <a:t>Historical background</a:t>
            </a:r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E2F78F20-52A1-452F-B834-0CC4CD3E18B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5501" y="1510018"/>
          <a:ext cx="11937533" cy="23740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9EDC8E-53A8-4B3C-B175-FED4B0DD17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E7E8D-B5A5-4ACE-8861-0E3156E45FBA}" type="slidenum">
              <a:rPr kumimoji="0" lang="en-US" altLang="sr-Latn-R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sr-Latn-R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EDFA109-D727-4414-8BB4-D5CF0A880342}"/>
              </a:ext>
            </a:extLst>
          </p:cNvPr>
          <p:cNvGrpSpPr/>
          <p:nvPr/>
        </p:nvGrpSpPr>
        <p:grpSpPr>
          <a:xfrm>
            <a:off x="1049198" y="3975682"/>
            <a:ext cx="2946184" cy="2374085"/>
            <a:chOff x="959063" y="0"/>
            <a:chExt cx="2946184" cy="2374085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9" name="Arrow: Right 18">
              <a:extLst>
                <a:ext uri="{FF2B5EF4-FFF2-40B4-BE49-F238E27FC236}">
                  <a16:creationId xmlns:a16="http://schemas.microsoft.com/office/drawing/2014/main" id="{7BDB7E24-DFBA-42BF-A002-552E1100CD67}"/>
                </a:ext>
              </a:extLst>
            </p:cNvPr>
            <p:cNvSpPr/>
            <p:nvPr/>
          </p:nvSpPr>
          <p:spPr>
            <a:xfrm>
              <a:off x="959063" y="0"/>
              <a:ext cx="2946184" cy="2374085"/>
            </a:xfrm>
            <a:prstGeom prst="rightArrow">
              <a:avLst>
                <a:gd name="adj1" fmla="val 70000"/>
                <a:gd name="adj2" fmla="val 50000"/>
              </a:avLst>
            </a:prstGeom>
            <a:sp3d z="-152400" extrusionH="63500" prstMaterial="dkEdge">
              <a:bevelT w="144450" h="36350" prst="relaxedInset"/>
              <a:contourClr>
                <a:schemeClr val="bg1"/>
              </a:contourClr>
            </a:sp3d>
          </p:spPr>
          <p:style>
            <a:lnRef idx="1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Arrow: Right 4">
              <a:extLst>
                <a:ext uri="{FF2B5EF4-FFF2-40B4-BE49-F238E27FC236}">
                  <a16:creationId xmlns:a16="http://schemas.microsoft.com/office/drawing/2014/main" id="{17C7DE47-6279-42D0-ABE4-65F2826329A5}"/>
                </a:ext>
              </a:extLst>
            </p:cNvPr>
            <p:cNvSpPr txBox="1"/>
            <p:nvPr/>
          </p:nvSpPr>
          <p:spPr>
            <a:xfrm>
              <a:off x="1695609" y="356113"/>
              <a:ext cx="1436265" cy="1661859"/>
            </a:xfrm>
            <a:prstGeom prst="rect">
              <a:avLst/>
            </a:prstGeom>
            <a:sp3d z="-1524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11430" rIns="22860" bIns="1143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r-HR" sz="1500" dirty="0">
                  <a:ea typeface="Times New Roman" panose="02020603050405020304" pitchFamily="18" charset="0"/>
                </a:rPr>
                <a:t>R</a:t>
              </a:r>
              <a:r>
                <a:rPr lang="en-GB" sz="1500" dirty="0" err="1">
                  <a:effectLst/>
                  <a:ea typeface="Times New Roman" panose="02020603050405020304" pitchFamily="18" charset="0"/>
                </a:rPr>
                <a:t>ecognized</a:t>
              </a:r>
              <a:r>
                <a:rPr lang="en-GB" sz="1500" dirty="0">
                  <a:effectLst/>
                  <a:ea typeface="Times New Roman" panose="02020603050405020304" pitchFamily="18" charset="0"/>
                </a:rPr>
                <a:t> the </a:t>
              </a:r>
              <a:r>
                <a:rPr lang="en-GB" sz="1500" b="1" dirty="0">
                  <a:effectLst/>
                  <a:ea typeface="Times New Roman" panose="02020603050405020304" pitchFamily="18" charset="0"/>
                </a:rPr>
                <a:t>need to guide member states </a:t>
              </a:r>
              <a:r>
                <a:rPr lang="en-GB" sz="1500" dirty="0">
                  <a:effectLst/>
                  <a:ea typeface="Times New Roman" panose="02020603050405020304" pitchFamily="18" charset="0"/>
                </a:rPr>
                <a:t>on how to define and implement policy</a:t>
              </a:r>
              <a:endParaRPr lang="en-US" sz="1500" kern="1200" dirty="0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625AE92-B262-4036-BF16-4B28E73F0C09}"/>
              </a:ext>
            </a:extLst>
          </p:cNvPr>
          <p:cNvGrpSpPr/>
          <p:nvPr/>
        </p:nvGrpSpPr>
        <p:grpSpPr>
          <a:xfrm>
            <a:off x="333383" y="4483736"/>
            <a:ext cx="1357976" cy="1357976"/>
            <a:chOff x="249385" y="500327"/>
            <a:chExt cx="1357976" cy="1357976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F830799A-1511-403B-AF92-CA6D82CA2969}"/>
                </a:ext>
              </a:extLst>
            </p:cNvPr>
            <p:cNvSpPr/>
            <p:nvPr/>
          </p:nvSpPr>
          <p:spPr>
            <a:xfrm>
              <a:off x="249385" y="500327"/>
              <a:ext cx="1357976" cy="1357976"/>
            </a:xfrm>
            <a:prstGeom prst="ellipse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Oval 4">
              <a:extLst>
                <a:ext uri="{FF2B5EF4-FFF2-40B4-BE49-F238E27FC236}">
                  <a16:creationId xmlns:a16="http://schemas.microsoft.com/office/drawing/2014/main" id="{D524BE0E-18D3-4FC2-AD72-B4CD668960FF}"/>
                </a:ext>
              </a:extLst>
            </p:cNvPr>
            <p:cNvSpPr txBox="1"/>
            <p:nvPr/>
          </p:nvSpPr>
          <p:spPr>
            <a:xfrm>
              <a:off x="448256" y="699198"/>
              <a:ext cx="960234" cy="96023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r-HR" sz="1200" kern="1200" dirty="0"/>
                <a:t>2018 Paris Communiqué</a:t>
              </a:r>
              <a:endParaRPr lang="en-US" sz="1200" kern="1200" dirty="0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DCFF1308-918E-46DE-9095-D6D3DAFEBD87}"/>
              </a:ext>
            </a:extLst>
          </p:cNvPr>
          <p:cNvGrpSpPr/>
          <p:nvPr/>
        </p:nvGrpSpPr>
        <p:grpSpPr>
          <a:xfrm>
            <a:off x="5719804" y="3685999"/>
            <a:ext cx="4592686" cy="2903989"/>
            <a:chOff x="8093480" y="30075"/>
            <a:chExt cx="3518055" cy="2374085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26" name="Arrow: Right 25">
              <a:extLst>
                <a:ext uri="{FF2B5EF4-FFF2-40B4-BE49-F238E27FC236}">
                  <a16:creationId xmlns:a16="http://schemas.microsoft.com/office/drawing/2014/main" id="{4A6709FE-ACD3-497E-951B-E5DE9AC84740}"/>
                </a:ext>
              </a:extLst>
            </p:cNvPr>
            <p:cNvSpPr/>
            <p:nvPr/>
          </p:nvSpPr>
          <p:spPr>
            <a:xfrm>
              <a:off x="8093480" y="30075"/>
              <a:ext cx="3518055" cy="2374085"/>
            </a:xfrm>
            <a:prstGeom prst="rightArrow">
              <a:avLst>
                <a:gd name="adj1" fmla="val 70000"/>
                <a:gd name="adj2" fmla="val 50000"/>
              </a:avLst>
            </a:prstGeom>
            <a:sp3d z="-152400" extrusionH="63500" prstMaterial="dkEdge">
              <a:bevelT w="144450" h="36350" prst="relaxedInset"/>
              <a:contourClr>
                <a:schemeClr val="bg1"/>
              </a:contourClr>
            </a:sp3d>
          </p:spPr>
          <p:style>
            <a:lnRef idx="1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Arrow: Right 4">
              <a:extLst>
                <a:ext uri="{FF2B5EF4-FFF2-40B4-BE49-F238E27FC236}">
                  <a16:creationId xmlns:a16="http://schemas.microsoft.com/office/drawing/2014/main" id="{F7DB2F88-D792-4A92-80FC-46A6AFC05A8C}"/>
                </a:ext>
              </a:extLst>
            </p:cNvPr>
            <p:cNvSpPr txBox="1"/>
            <p:nvPr/>
          </p:nvSpPr>
          <p:spPr>
            <a:xfrm>
              <a:off x="8864038" y="356113"/>
              <a:ext cx="2123164" cy="1661859"/>
            </a:xfrm>
            <a:prstGeom prst="rect">
              <a:avLst/>
            </a:prstGeom>
            <a:sp3d z="-1524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11430" rIns="22860" bIns="11430" numCol="1" spcCol="1270" anchor="ctr" anchorCtr="0">
              <a:noAutofit/>
            </a:bodyPr>
            <a:lstStyle/>
            <a:p>
              <a:pPr lvl="0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600" b="1" dirty="0"/>
                <a:t>Objectives</a:t>
              </a:r>
            </a:p>
            <a:p>
              <a:pPr marL="171450" lvl="0" indent="-171450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hr-HR" sz="1600" dirty="0"/>
                <a:t>to develop a </a:t>
              </a:r>
              <a:r>
                <a:rPr lang="hr-HR" sz="1600" b="1" dirty="0"/>
                <a:t>common understanding of the concept</a:t>
              </a:r>
              <a:r>
                <a:rPr lang="hr-HR" sz="1600" dirty="0"/>
                <a:t> of the social dimension in HE</a:t>
              </a:r>
            </a:p>
            <a:p>
              <a:pPr marL="171450" lvl="0" indent="-171450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hr-HR" sz="1600" dirty="0"/>
                <a:t>t</a:t>
              </a:r>
              <a:r>
                <a:rPr lang="hr-HR" sz="1600" kern="1200" dirty="0"/>
                <a:t>o develop </a:t>
              </a:r>
              <a:r>
                <a:rPr lang="hr-HR" sz="1600" b="1" kern="1200" dirty="0"/>
                <a:t>principles and guidelines </a:t>
              </a:r>
              <a:r>
                <a:rPr lang="hr-HR" sz="1600" kern="1200" dirty="0"/>
                <a:t>for social dimension</a:t>
              </a:r>
              <a:endParaRPr lang="en-US" sz="1600" kern="1200" dirty="0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BB5D6AE-A4C9-499A-96B1-ED71443BC2E2}"/>
              </a:ext>
            </a:extLst>
          </p:cNvPr>
          <p:cNvGrpSpPr/>
          <p:nvPr/>
        </p:nvGrpSpPr>
        <p:grpSpPr>
          <a:xfrm>
            <a:off x="4160579" y="3884102"/>
            <a:ext cx="2626115" cy="2583809"/>
            <a:chOff x="249385" y="500327"/>
            <a:chExt cx="1357976" cy="1357976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5A0D39A9-66CA-4A1C-B934-93F054B65270}"/>
                </a:ext>
              </a:extLst>
            </p:cNvPr>
            <p:cNvSpPr/>
            <p:nvPr/>
          </p:nvSpPr>
          <p:spPr>
            <a:xfrm>
              <a:off x="249385" y="500327"/>
              <a:ext cx="1357976" cy="1357976"/>
            </a:xfrm>
            <a:prstGeom prst="ellipse">
              <a:avLst/>
            </a:prstGeom>
            <a:solidFill>
              <a:srgbClr val="FF0000"/>
            </a:solidFill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Oval 4">
              <a:extLst>
                <a:ext uri="{FF2B5EF4-FFF2-40B4-BE49-F238E27FC236}">
                  <a16:creationId xmlns:a16="http://schemas.microsoft.com/office/drawing/2014/main" id="{987E3E4C-13D6-4718-ABE3-ABBC215B6DFA}"/>
                </a:ext>
              </a:extLst>
            </p:cNvPr>
            <p:cNvSpPr txBox="1"/>
            <p:nvPr/>
          </p:nvSpPr>
          <p:spPr>
            <a:xfrm>
              <a:off x="413950" y="679220"/>
              <a:ext cx="960234" cy="96023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r-HR" sz="1600" b="1" kern="1200" dirty="0"/>
                <a:t>2018-2020 BFUG Advisory Group for Social Dimension</a:t>
              </a:r>
            </a:p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r-HR" sz="1400" dirty="0"/>
                <a:t>Co-chairs: Croatia and ESU</a:t>
              </a:r>
              <a:endParaRPr lang="en-US" sz="14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038712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82F06-8BAE-4DA6-900F-585ED6154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2095" y="408584"/>
            <a:ext cx="3831905" cy="688975"/>
          </a:xfrm>
        </p:spPr>
        <p:txBody>
          <a:bodyPr/>
          <a:lstStyle/>
          <a:p>
            <a:r>
              <a:rPr lang="hr-HR" b="1" dirty="0" err="1"/>
              <a:t>Challenges</a:t>
            </a:r>
            <a:endParaRPr lang="hr-HR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CFF63-23D8-4F82-AFEB-B097E5E509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602297"/>
            <a:ext cx="11176933" cy="5255702"/>
          </a:xfrm>
        </p:spPr>
        <p:txBody>
          <a:bodyPr/>
          <a:lstStyle/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200" b="1" dirty="0"/>
              <a:t>Recognized importance for the social dimension </a:t>
            </a:r>
            <a:r>
              <a:rPr lang="en-US" sz="2200" dirty="0"/>
              <a:t>in HE in all key EHEA policy papers</a:t>
            </a:r>
            <a:r>
              <a:rPr lang="hr-HR" sz="2200" dirty="0"/>
              <a:t>. </a:t>
            </a:r>
            <a:r>
              <a:rPr lang="en-US" altLang="sr-Latn-RS" sz="2200" dirty="0"/>
              <a:t>In many EHEA countries, there are </a:t>
            </a:r>
            <a:r>
              <a:rPr lang="en-US" altLang="sr-Latn-RS" sz="2200" b="1" dirty="0"/>
              <a:t>already measures in place </a:t>
            </a:r>
            <a:r>
              <a:rPr lang="en-US" altLang="sr-Latn-RS" sz="2200" dirty="0"/>
              <a:t>to address the underrepresentation of particular societal groups in HE </a:t>
            </a:r>
          </a:p>
          <a:p>
            <a:pPr lvl="1" eaLnBrk="1" hangingPunct="1">
              <a:spcBef>
                <a:spcPts val="1200"/>
              </a:spcBef>
              <a:buFont typeface="Courier New" panose="02070309020205020404" pitchFamily="49" charset="0"/>
              <a:buChar char="o"/>
            </a:pPr>
            <a:r>
              <a:rPr lang="en-US" altLang="sr-Latn-RS" dirty="0">
                <a:solidFill>
                  <a:schemeClr val="accent6"/>
                </a:solidFill>
              </a:rPr>
              <a:t>But</a:t>
            </a:r>
            <a:r>
              <a:rPr lang="hr-HR" altLang="sr-Latn-RS" dirty="0">
                <a:solidFill>
                  <a:schemeClr val="accent6"/>
                </a:solidFill>
              </a:rPr>
              <a:t>, these measures often create </a:t>
            </a:r>
            <a:r>
              <a:rPr lang="hr-HR" altLang="sr-Latn-RS" b="1" dirty="0">
                <a:solidFill>
                  <a:schemeClr val="accent6"/>
                </a:solidFill>
              </a:rPr>
              <a:t>a set of isolated interventions </a:t>
            </a:r>
            <a:r>
              <a:rPr lang="hr-HR" altLang="sr-Latn-RS" dirty="0">
                <a:solidFill>
                  <a:schemeClr val="accent6"/>
                </a:solidFill>
              </a:rPr>
              <a:t>and are </a:t>
            </a:r>
            <a:r>
              <a:rPr lang="hr-HR" altLang="sr-Latn-RS" b="1" dirty="0">
                <a:solidFill>
                  <a:schemeClr val="accent6"/>
                </a:solidFill>
              </a:rPr>
              <a:t>not a part of a coherent national strategy </a:t>
            </a:r>
            <a:r>
              <a:rPr lang="hr-HR" altLang="sr-Latn-RS" dirty="0">
                <a:solidFill>
                  <a:schemeClr val="accent6"/>
                </a:solidFill>
              </a:rPr>
              <a:t>for the social dimension enhancement.</a:t>
            </a:r>
            <a:endParaRPr lang="hr-HR" altLang="sr-Latn-RS" b="1" dirty="0">
              <a:solidFill>
                <a:schemeClr val="accent6"/>
              </a:solidFill>
            </a:endParaRPr>
          </a:p>
          <a:p>
            <a:pPr lvl="1" eaLnBrk="1" hangingPunct="1">
              <a:spcBef>
                <a:spcPts val="1200"/>
              </a:spcBef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accent6"/>
                </a:solidFill>
              </a:rPr>
              <a:t>Very </a:t>
            </a:r>
            <a:r>
              <a:rPr lang="en-US" b="1" dirty="0">
                <a:solidFill>
                  <a:schemeClr val="accent6"/>
                </a:solidFill>
              </a:rPr>
              <a:t>few countries have developed national </a:t>
            </a:r>
            <a:r>
              <a:rPr lang="en-US" dirty="0">
                <a:solidFill>
                  <a:schemeClr val="accent6"/>
                </a:solidFill>
              </a:rPr>
              <a:t>strategies or plans for fostering social dimension systematically</a:t>
            </a:r>
            <a:r>
              <a:rPr lang="hr-HR" dirty="0">
                <a:solidFill>
                  <a:schemeClr val="accent6"/>
                </a:solidFill>
              </a:rPr>
              <a:t>.</a:t>
            </a:r>
          </a:p>
          <a:p>
            <a:pPr marL="457200" lvl="1" indent="0" eaLnBrk="1" hangingPunct="1">
              <a:spcBef>
                <a:spcPts val="1200"/>
              </a:spcBef>
              <a:buNone/>
            </a:pPr>
            <a:endParaRPr lang="en-US" dirty="0">
              <a:solidFill>
                <a:schemeClr val="accent6"/>
              </a:solidFill>
            </a:endParaRP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  <a:defRPr/>
            </a:pPr>
            <a:r>
              <a:rPr lang="hr-HR" sz="2200" dirty="0"/>
              <a:t>T</a:t>
            </a:r>
            <a:r>
              <a:rPr lang="en-US" sz="2200" dirty="0"/>
              <a:t>he majority of countries have some </a:t>
            </a:r>
            <a:r>
              <a:rPr lang="en-US" sz="2200" b="1" dirty="0"/>
              <a:t>targets</a:t>
            </a:r>
            <a:r>
              <a:rPr lang="hr-HR" sz="2200" b="1" dirty="0"/>
              <a:t> </a:t>
            </a:r>
            <a:r>
              <a:rPr lang="en-US" sz="2200" b="1" dirty="0"/>
              <a:t>related to widening </a:t>
            </a:r>
            <a:r>
              <a:rPr lang="hr-HR" sz="2200" b="1" dirty="0"/>
              <a:t>access and </a:t>
            </a:r>
            <a:r>
              <a:rPr lang="en-US" sz="2200" b="1" dirty="0"/>
              <a:t>participation</a:t>
            </a:r>
            <a:r>
              <a:rPr lang="en-US" sz="2200" dirty="0"/>
              <a:t> in </a:t>
            </a:r>
            <a:r>
              <a:rPr lang="hr-HR" sz="2200" dirty="0"/>
              <a:t>HE</a:t>
            </a:r>
          </a:p>
          <a:p>
            <a:pPr lvl="1">
              <a:spcBef>
                <a:spcPts val="600"/>
              </a:spcBef>
              <a:buFont typeface="Courier New" panose="02070309020205020404" pitchFamily="49" charset="0"/>
              <a:buChar char="o"/>
              <a:defRPr/>
            </a:pPr>
            <a:r>
              <a:rPr lang="en-US" dirty="0">
                <a:solidFill>
                  <a:schemeClr val="accent6"/>
                </a:solidFill>
              </a:rPr>
              <a:t>However</a:t>
            </a:r>
            <a:r>
              <a:rPr lang="hr-HR" dirty="0">
                <a:solidFill>
                  <a:schemeClr val="accent6"/>
                </a:solidFill>
              </a:rPr>
              <a:t>, </a:t>
            </a:r>
            <a:r>
              <a:rPr lang="en-US" dirty="0">
                <a:solidFill>
                  <a:schemeClr val="accent6"/>
                </a:solidFill>
              </a:rPr>
              <a:t>most of these</a:t>
            </a:r>
            <a:r>
              <a:rPr lang="hr-HR" dirty="0">
                <a:solidFill>
                  <a:schemeClr val="accent6"/>
                </a:solidFill>
              </a:rPr>
              <a:t> targets</a:t>
            </a:r>
            <a:r>
              <a:rPr lang="en-US" dirty="0">
                <a:solidFill>
                  <a:schemeClr val="accent6"/>
                </a:solidFill>
              </a:rPr>
              <a:t> are about widening overall participation, </a:t>
            </a:r>
            <a:r>
              <a:rPr lang="en-US" b="1" dirty="0">
                <a:solidFill>
                  <a:schemeClr val="accent6"/>
                </a:solidFill>
              </a:rPr>
              <a:t>without making reference to specific underrepresented</a:t>
            </a:r>
            <a:r>
              <a:rPr lang="hr-HR" b="1" dirty="0">
                <a:solidFill>
                  <a:schemeClr val="accent6"/>
                </a:solidFill>
              </a:rPr>
              <a:t> </a:t>
            </a:r>
            <a:r>
              <a:rPr lang="en-US" b="1" dirty="0">
                <a:solidFill>
                  <a:schemeClr val="accent6"/>
                </a:solidFill>
              </a:rPr>
              <a:t>group</a:t>
            </a:r>
            <a:r>
              <a:rPr lang="hr-HR" b="1" dirty="0">
                <a:solidFill>
                  <a:schemeClr val="accent6"/>
                </a:solidFill>
              </a:rPr>
              <a:t>s.</a:t>
            </a:r>
          </a:p>
          <a:p>
            <a:pPr marL="457200" lvl="1" indent="0" eaLnBrk="1" hangingPunct="1">
              <a:spcBef>
                <a:spcPts val="1200"/>
              </a:spcBef>
              <a:buNone/>
            </a:pPr>
            <a:endParaRPr lang="hr-HR" altLang="sr-Latn-R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7E3B2C-9FD9-4CAF-90D8-F716C40D54E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b="1" smtClean="0"/>
              <a:pPr algn="r"/>
              <a:t>7</a:t>
            </a:fld>
            <a:endParaRPr lang="en-US" altLang="sr-Latn-RS" sz="900" b="1" dirty="0"/>
          </a:p>
        </p:txBody>
      </p:sp>
    </p:spTree>
    <p:extLst>
      <p:ext uri="{BB962C8B-B14F-4D97-AF65-F5344CB8AC3E}">
        <p14:creationId xmlns:p14="http://schemas.microsoft.com/office/powerpoint/2010/main" val="1734615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B11F8-D3C3-43CF-AA73-3CBB3B9E1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247" y="1631660"/>
            <a:ext cx="11176000" cy="792758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hr-HR" sz="2200" dirty="0">
                <a:solidFill>
                  <a:schemeClr val="tx1"/>
                </a:solidFill>
              </a:rPr>
              <a:t>Key output of the BFUG Advisory Group for Social Dimension 2018-2020: </a:t>
            </a:r>
            <a:br>
              <a:rPr lang="hr-HR" sz="2200" dirty="0">
                <a:solidFill>
                  <a:schemeClr val="tx1"/>
                </a:solidFill>
              </a:rPr>
            </a:br>
            <a:r>
              <a:rPr lang="hr-HR" sz="2200" dirty="0">
                <a:solidFill>
                  <a:schemeClr val="tx1"/>
                </a:solidFill>
              </a:rPr>
              <a:t>a </a:t>
            </a:r>
            <a:r>
              <a:rPr lang="hr-HR" sz="2200" b="1" dirty="0">
                <a:solidFill>
                  <a:srgbClr val="FF0000"/>
                </a:solidFill>
              </a:rPr>
              <a:t>NEW</a:t>
            </a:r>
            <a:r>
              <a:rPr lang="hr-HR" sz="2200" dirty="0">
                <a:solidFill>
                  <a:schemeClr val="tx1"/>
                </a:solidFill>
              </a:rPr>
              <a:t> </a:t>
            </a:r>
            <a:r>
              <a:rPr lang="hr-HR" sz="2200" b="1" dirty="0">
                <a:solidFill>
                  <a:schemeClr val="tx1"/>
                </a:solidFill>
              </a:rPr>
              <a:t>forward-looking strategic document</a:t>
            </a:r>
            <a:r>
              <a:rPr lang="hr-HR" sz="2200" dirty="0">
                <a:solidFill>
                  <a:schemeClr val="tx1"/>
                </a:solidFill>
              </a:rPr>
              <a:t> for the period 2020-2030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3562A6-947A-40E0-9DF2-B16EF3B36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389" y="2751587"/>
            <a:ext cx="3355885" cy="3540156"/>
          </a:xfrm>
        </p:spPr>
        <p:txBody>
          <a:bodyPr/>
          <a:lstStyle/>
          <a:p>
            <a:pPr algn="ctr"/>
            <a:r>
              <a:rPr lang="en-GB" sz="2800" b="1" dirty="0">
                <a:solidFill>
                  <a:schemeClr val="accent6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Principles and Guidelines </a:t>
            </a:r>
            <a:r>
              <a:rPr lang="en-GB" sz="2800" dirty="0">
                <a:solidFill>
                  <a:schemeClr val="accent6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to Strengthen the Social Dimension of Higher Education in the EHEA</a:t>
            </a:r>
            <a:endParaRPr lang="hr-HR" sz="2800" dirty="0">
              <a:solidFill>
                <a:schemeClr val="accent6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800" dirty="0">
              <a:solidFill>
                <a:schemeClr val="accent6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1D7D12-E0AC-40E0-8240-02B2740BF6B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8</a:t>
            </a:fld>
            <a:endParaRPr lang="en-US" altLang="sr-Latn-RS" sz="9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999F2D-BA28-49D5-8BE7-E1CF2189ABD5}"/>
              </a:ext>
            </a:extLst>
          </p:cNvPr>
          <p:cNvSpPr txBox="1"/>
          <p:nvPr/>
        </p:nvSpPr>
        <p:spPr>
          <a:xfrm>
            <a:off x="9120931" y="467848"/>
            <a:ext cx="2430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600" b="1" i="0" u="none" strike="noStrike" kern="1200" cap="none" spc="0" normalizeH="0" baseline="0" dirty="0">
                <a:ln>
                  <a:noFill/>
                </a:ln>
                <a:solidFill>
                  <a:srgbClr val="70A541"/>
                </a:solidFill>
                <a:effectLst/>
                <a:uLnTx/>
                <a:uFillTx/>
                <a:latin typeface="Arial"/>
                <a:ea typeface="ＭＳ Ｐゴシック"/>
                <a:cs typeface="+mj-cs"/>
              </a:rPr>
              <a:t>Solution</a:t>
            </a:r>
            <a:r>
              <a:rPr kumimoji="0" lang="hr-HR" sz="3600" b="1" i="0" u="none" strike="noStrike" kern="1200" cap="none" spc="0" normalizeH="0" baseline="0" noProof="0" dirty="0">
                <a:ln>
                  <a:noFill/>
                </a:ln>
                <a:solidFill>
                  <a:srgbClr val="70A541"/>
                </a:solidFill>
                <a:effectLst/>
                <a:uLnTx/>
                <a:uFillTx/>
                <a:latin typeface="Arial"/>
                <a:ea typeface="ＭＳ Ｐゴシック"/>
                <a:cs typeface="+mj-cs"/>
              </a:rPr>
              <a:t> </a:t>
            </a:r>
            <a:endParaRPr lang="en-US" dirty="0"/>
          </a:p>
        </p:txBody>
      </p:sp>
      <p:pic>
        <p:nvPicPr>
          <p:cNvPr id="9" name="Picture 8" descr="A picture containing scatter chart&#10;&#10;Description automatically generated">
            <a:extLst>
              <a:ext uri="{FF2B5EF4-FFF2-40B4-BE49-F238E27FC236}">
                <a16:creationId xmlns:a16="http://schemas.microsoft.com/office/drawing/2014/main" id="{B20D8A4D-2CD5-4694-A440-FC85305C75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8464" y="2552178"/>
            <a:ext cx="1743171" cy="1138687"/>
          </a:xfrm>
          <a:prstGeom prst="rect">
            <a:avLst/>
          </a:prstGeom>
        </p:spPr>
      </p:pic>
      <p:sp>
        <p:nvSpPr>
          <p:cNvPr id="10" name="Oval 4">
            <a:extLst>
              <a:ext uri="{FF2B5EF4-FFF2-40B4-BE49-F238E27FC236}">
                <a16:creationId xmlns:a16="http://schemas.microsoft.com/office/drawing/2014/main" id="{58B8BE41-7C72-4DF5-A1E1-AF8334DC13B1}"/>
              </a:ext>
            </a:extLst>
          </p:cNvPr>
          <p:cNvSpPr txBox="1"/>
          <p:nvPr/>
        </p:nvSpPr>
        <p:spPr>
          <a:xfrm>
            <a:off x="4503989" y="4268971"/>
            <a:ext cx="1856944" cy="1827029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hr-HR" sz="1600" b="1" kern="1200" dirty="0"/>
              <a:t>2018-2020 BFUG Advisory Group for Social Dimension</a:t>
            </a:r>
          </a:p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hr-HR" sz="1400" dirty="0"/>
              <a:t>Co-chairs: Croatia and ESU</a:t>
            </a:r>
            <a:endParaRPr lang="en-US" sz="1400" kern="1200" dirty="0"/>
          </a:p>
        </p:txBody>
      </p:sp>
      <p:sp>
        <p:nvSpPr>
          <p:cNvPr id="11" name="Oval 4">
            <a:extLst>
              <a:ext uri="{FF2B5EF4-FFF2-40B4-BE49-F238E27FC236}">
                <a16:creationId xmlns:a16="http://schemas.microsoft.com/office/drawing/2014/main" id="{8C4B84BD-D35B-42CD-8273-15B3C04F555C}"/>
              </a:ext>
            </a:extLst>
          </p:cNvPr>
          <p:cNvSpPr txBox="1"/>
          <p:nvPr/>
        </p:nvSpPr>
        <p:spPr>
          <a:xfrm>
            <a:off x="5042118" y="3758175"/>
            <a:ext cx="1856944" cy="1827029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hr-HR" sz="1600" b="1" kern="1200" dirty="0"/>
              <a:t>2018-2020 BFUG Advisory Group for Social Dimension</a:t>
            </a:r>
          </a:p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hr-HR" sz="1400" dirty="0"/>
              <a:t>Co-chairs: Croatia and ESU</a:t>
            </a:r>
            <a:endParaRPr lang="en-US" sz="1400" kern="1200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340696D-6A3A-48EE-8422-8063AC18387A}"/>
              </a:ext>
            </a:extLst>
          </p:cNvPr>
          <p:cNvGrpSpPr/>
          <p:nvPr/>
        </p:nvGrpSpPr>
        <p:grpSpPr>
          <a:xfrm>
            <a:off x="5615354" y="3020326"/>
            <a:ext cx="4592686" cy="2903989"/>
            <a:chOff x="8093480" y="30075"/>
            <a:chExt cx="3518055" cy="2374085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4" name="Arrow: Right 13">
              <a:extLst>
                <a:ext uri="{FF2B5EF4-FFF2-40B4-BE49-F238E27FC236}">
                  <a16:creationId xmlns:a16="http://schemas.microsoft.com/office/drawing/2014/main" id="{35667D0B-2B8C-477C-8C90-738F1E529677}"/>
                </a:ext>
              </a:extLst>
            </p:cNvPr>
            <p:cNvSpPr/>
            <p:nvPr/>
          </p:nvSpPr>
          <p:spPr>
            <a:xfrm>
              <a:off x="8093480" y="30075"/>
              <a:ext cx="3518055" cy="2374085"/>
            </a:xfrm>
            <a:prstGeom prst="rightArrow">
              <a:avLst>
                <a:gd name="adj1" fmla="val 70000"/>
                <a:gd name="adj2" fmla="val 50000"/>
              </a:avLst>
            </a:prstGeom>
            <a:sp3d z="-152400" extrusionH="63500" prstMaterial="dkEdge">
              <a:bevelT w="144450" h="36350" prst="relaxedInset"/>
              <a:contourClr>
                <a:schemeClr val="bg1"/>
              </a:contourClr>
            </a:sp3d>
          </p:spPr>
          <p:style>
            <a:lnRef idx="1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Arrow: Right 4">
              <a:extLst>
                <a:ext uri="{FF2B5EF4-FFF2-40B4-BE49-F238E27FC236}">
                  <a16:creationId xmlns:a16="http://schemas.microsoft.com/office/drawing/2014/main" id="{1B31EA17-41D9-4FFB-BBCB-55D6728D5BFE}"/>
                </a:ext>
              </a:extLst>
            </p:cNvPr>
            <p:cNvSpPr txBox="1"/>
            <p:nvPr/>
          </p:nvSpPr>
          <p:spPr>
            <a:xfrm>
              <a:off x="8864038" y="356113"/>
              <a:ext cx="2123164" cy="1661859"/>
            </a:xfrm>
            <a:prstGeom prst="rect">
              <a:avLst/>
            </a:prstGeom>
            <a:sp3d z="-1524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11430" rIns="22860" bIns="11430" numCol="1" spcCol="1270" anchor="ctr" anchorCtr="0">
              <a:noAutofit/>
            </a:bodyPr>
            <a:lstStyle/>
            <a:p>
              <a:pPr lvl="0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600" b="1" dirty="0"/>
                <a:t>Objectives</a:t>
              </a:r>
            </a:p>
            <a:p>
              <a:pPr marL="171450" lvl="0" indent="-171450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hr-HR" sz="1600" dirty="0"/>
                <a:t>to develop a </a:t>
              </a:r>
              <a:r>
                <a:rPr lang="hr-HR" sz="1600" b="1" dirty="0"/>
                <a:t>common understanding of the concept</a:t>
              </a:r>
              <a:r>
                <a:rPr lang="hr-HR" sz="1600" dirty="0"/>
                <a:t> of the social dimension in HE</a:t>
              </a:r>
            </a:p>
            <a:p>
              <a:pPr marL="171450" lvl="0" indent="-171450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hr-HR" sz="1600" dirty="0"/>
                <a:t>t</a:t>
              </a:r>
              <a:r>
                <a:rPr lang="hr-HR" sz="1600" kern="1200" dirty="0"/>
                <a:t>o develop </a:t>
              </a:r>
              <a:r>
                <a:rPr lang="hr-HR" sz="1600" b="1" kern="1200" dirty="0"/>
                <a:t>principles and guidelines </a:t>
              </a:r>
              <a:r>
                <a:rPr lang="hr-HR" sz="1600" kern="1200" dirty="0"/>
                <a:t>for social dimension</a:t>
              </a:r>
              <a:endParaRPr lang="en-US" sz="1600" kern="1200" dirty="0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D4F9B96B-F1E7-4C73-A814-01C38CFC55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7295" y="3125877"/>
            <a:ext cx="2658086" cy="2615411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916469A1-576A-4E9E-A22F-D3939887CB52}"/>
              </a:ext>
            </a:extLst>
          </p:cNvPr>
          <p:cNvSpPr txBox="1"/>
          <p:nvPr/>
        </p:nvSpPr>
        <p:spPr>
          <a:xfrm>
            <a:off x="4219132" y="3706826"/>
            <a:ext cx="2044117" cy="16296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hr-HR" sz="1800" b="1" kern="1200" dirty="0">
                <a:solidFill>
                  <a:schemeClr val="bg1"/>
                </a:solidFill>
              </a:rPr>
              <a:t>2018-2020 BFUG Advisory Group for Social Dimension</a:t>
            </a:r>
          </a:p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hr-HR" sz="1600" dirty="0">
                <a:solidFill>
                  <a:schemeClr val="bg1"/>
                </a:solidFill>
              </a:rPr>
              <a:t>Co-chairs: Croatia and ESU</a:t>
            </a:r>
            <a:endParaRPr lang="en-US" sz="1600" kern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976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36074-E42E-4948-B11A-03CBB1CD4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1371601"/>
            <a:ext cx="11176000" cy="1066799"/>
          </a:xfrm>
        </p:spPr>
        <p:txBody>
          <a:bodyPr/>
          <a:lstStyle/>
          <a:p>
            <a:pPr algn="ctr"/>
            <a:r>
              <a:rPr lang="hr-HR" sz="3200" b="1" noProof="1"/>
              <a:t>Achievements related to the social dimension in the EHEA 2018-2020</a:t>
            </a:r>
            <a:endParaRPr lang="en-US" sz="3200" noProof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3F9A3-267E-49FC-BAF8-44492B9535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936" y="3057144"/>
            <a:ext cx="11176000" cy="3435096"/>
          </a:xfrm>
        </p:spPr>
        <p:txBody>
          <a:bodyPr/>
          <a:lstStyle/>
          <a:p>
            <a:pPr marL="0" indent="0" algn="ctr"/>
            <a:endParaRPr lang="en-US" sz="4000" dirty="0">
              <a:solidFill>
                <a:schemeClr val="accent6"/>
              </a:solidFill>
            </a:endParaRPr>
          </a:p>
          <a:p>
            <a:pPr marL="0" indent="0" algn="ctr"/>
            <a:r>
              <a:rPr lang="hr-HR" sz="4000" dirty="0">
                <a:solidFill>
                  <a:schemeClr val="accent6"/>
                </a:solidFill>
              </a:rPr>
              <a:t>2</a:t>
            </a:r>
            <a:r>
              <a:rPr lang="en-US" sz="4000" dirty="0">
                <a:solidFill>
                  <a:schemeClr val="accent6"/>
                </a:solidFill>
              </a:rPr>
              <a:t>. </a:t>
            </a:r>
          </a:p>
          <a:p>
            <a:pPr marL="0" indent="0" algn="ctr"/>
            <a:r>
              <a:rPr lang="en-US" sz="4000" b="1" dirty="0">
                <a:solidFill>
                  <a:schemeClr val="accent6"/>
                </a:solidFill>
              </a:rPr>
              <a:t>Future of ‘Principles and Guidelines </a:t>
            </a:r>
            <a:r>
              <a:rPr lang="en-US" sz="4000" dirty="0">
                <a:solidFill>
                  <a:schemeClr val="accent6"/>
                </a:solidFill>
              </a:rPr>
              <a:t>to Strengthen the Social Dimension of Higher Education in the EHEA’</a:t>
            </a:r>
          </a:p>
          <a:p>
            <a:pPr marL="0" indent="0" algn="ctr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50C723-AE7A-454A-9245-83FF318317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9</a:t>
            </a:fld>
            <a:endParaRPr lang="en-US" altLang="sr-Latn-RS" sz="900" dirty="0"/>
          </a:p>
        </p:txBody>
      </p:sp>
    </p:spTree>
    <p:extLst>
      <p:ext uri="{BB962C8B-B14F-4D97-AF65-F5344CB8AC3E}">
        <p14:creationId xmlns:p14="http://schemas.microsoft.com/office/powerpoint/2010/main" val="1366518391"/>
      </p:ext>
    </p:extLst>
  </p:cSld>
  <p:clrMapOvr>
    <a:masterClrMapping/>
  </p:clrMapOvr>
</p:sld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sr-Latn-R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sr-Latn-R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2647</TotalTime>
  <Words>2847</Words>
  <Application>Microsoft Office PowerPoint</Application>
  <PresentationFormat>Widescreen</PresentationFormat>
  <Paragraphs>323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Arial</vt:lpstr>
      <vt:lpstr>Calibri</vt:lpstr>
      <vt:lpstr>Courier New</vt:lpstr>
      <vt:lpstr>Wingdings</vt:lpstr>
      <vt:lpstr>1_Blank Presentation</vt:lpstr>
      <vt:lpstr>PowerPoint Presentation</vt:lpstr>
      <vt:lpstr>Achievements related to the social dimension of higher education in the European Higher Education Area: focus on the period 2018-2020.</vt:lpstr>
      <vt:lpstr>Achievements related to the social dimension in the EHEA in the period 2001-2020</vt:lpstr>
      <vt:lpstr>Achievements related to the social dimension in the EHEA 2001-2020</vt:lpstr>
      <vt:lpstr>Historical background</vt:lpstr>
      <vt:lpstr>Historical background</vt:lpstr>
      <vt:lpstr>Challenges</vt:lpstr>
      <vt:lpstr>Key output of the BFUG Advisory Group for Social Dimension 2018-2020:  a NEW forward-looking strategic document for the period 2020-2030</vt:lpstr>
      <vt:lpstr>Achievements related to the social dimension in the EHEA 2018-2020</vt:lpstr>
      <vt:lpstr>New definition: social dimension</vt:lpstr>
      <vt:lpstr>Principles and Guidelines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Achievements related to the social dimension in the EHEA</vt:lpstr>
      <vt:lpstr>Impact of COVID-19 on the social dimension</vt:lpstr>
      <vt:lpstr>WHAT: overview of challenges faced by the EHEA students  during COVID-19 pandemic</vt:lpstr>
      <vt:lpstr>WHAT: overview of challenges faced by the EHEA students  during COVID-19 pandemic</vt:lpstr>
      <vt:lpstr>WHAT: overview of challenges faced by the EHEA students  during COVID-19 pandemic</vt:lpstr>
      <vt:lpstr>WHO: identifying students more likely to face difficulties in adjusting to studying during the COVID-19 pandemic lockdown: </vt:lpstr>
      <vt:lpstr>Conclusion: Impact of COVID-19 on the social dimension – short term (next year) and medium term (up to 2025)</vt:lpstr>
      <vt:lpstr>Achievements related to the social dimension in the EHEA</vt:lpstr>
      <vt:lpstr>New policy developments and opportunities for the social dimension </vt:lpstr>
      <vt:lpstr>New policy developments and opportunities for the social dimension: EHEA </vt:lpstr>
      <vt:lpstr>New policy developments and opportunities for the social dimension: EHEA </vt:lpstr>
      <vt:lpstr>New policy developments and opportunities for the social dimension: EU </vt:lpstr>
      <vt:lpstr>New policy developments and opportunities for the social dimension: EU </vt:lpstr>
      <vt:lpstr>Achievements related to the social dimension in the EHEA</vt:lpstr>
      <vt:lpstr>Building a European movement: recommended policy approaches</vt:lpstr>
      <vt:lpstr>Building a European movement: recommended policy approaches</vt:lpstr>
      <vt:lpstr>Thank you for your attention!</vt:lpstr>
    </vt:vector>
  </TitlesOfParts>
  <Company>IRO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 Kovačević</dc:creator>
  <cp:lastModifiedBy>Ninoslav Šćukanec Schmidt</cp:lastModifiedBy>
  <cp:revision>165</cp:revision>
  <dcterms:created xsi:type="dcterms:W3CDTF">2018-08-28T13:04:23Z</dcterms:created>
  <dcterms:modified xsi:type="dcterms:W3CDTF">2021-07-08T00:15:56Z</dcterms:modified>
</cp:coreProperties>
</file>