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8"/>
  </p:notesMasterIdLst>
  <p:sldIdLst>
    <p:sldId id="256" r:id="rId2"/>
    <p:sldId id="259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3" r:id="rId13"/>
    <p:sldId id="284" r:id="rId14"/>
    <p:sldId id="285" r:id="rId15"/>
    <p:sldId id="292" r:id="rId16"/>
    <p:sldId id="286" r:id="rId17"/>
    <p:sldId id="287" r:id="rId18"/>
    <p:sldId id="291" r:id="rId19"/>
    <p:sldId id="290" r:id="rId20"/>
    <p:sldId id="288" r:id="rId21"/>
    <p:sldId id="289" r:id="rId22"/>
    <p:sldId id="293" r:id="rId23"/>
    <p:sldId id="296" r:id="rId24"/>
    <p:sldId id="294" r:id="rId25"/>
    <p:sldId id="295" r:id="rId26"/>
    <p:sldId id="27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y" initials="K" lastIdx="1" clrIdx="0">
    <p:extLst>
      <p:ext uri="{19B8F6BF-5375-455C-9EA6-DF929625EA0E}">
        <p15:presenceInfo xmlns:p15="http://schemas.microsoft.com/office/powerpoint/2012/main" userId="Kath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3302" autoAdjust="0"/>
  </p:normalViewPr>
  <p:slideViewPr>
    <p:cSldViewPr snapToGrid="0">
      <p:cViewPr varScale="1">
        <p:scale>
          <a:sx n="111" d="100"/>
          <a:sy n="111" d="100"/>
        </p:scale>
        <p:origin x="2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ristina\AppData\Roaming\Microsoft\Excel\data%2029%20(version%201)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ristina\Dropbox\BFUG\2020-2024\WORK%20%20PLAN\TPG_C_QA\chestionar\answers%2029.06\data%2029.06_al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ristina\Dropbox\BFUG\2020-2024\WORK%20%20PLAN\TPG_C_QA\chestionar\answers%2029.06\data%2029.06_al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dk1">
                      <a:lumMod val="110000"/>
                      <a:satMod val="105000"/>
                      <a:tint val="67000"/>
                    </a:schemeClr>
                  </a:gs>
                  <a:gs pos="50000">
                    <a:schemeClr val="dk1">
                      <a:lumMod val="105000"/>
                      <a:satMod val="103000"/>
                      <a:tint val="73000"/>
                    </a:schemeClr>
                  </a:gs>
                  <a:gs pos="100000">
                    <a:schemeClr val="dk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dk1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5855-4236-A10D-061B5C55B75B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4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5855-4236-A10D-061B5C55B75B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5855-4236-A10D-061B5C55B75B}"/>
              </c:ext>
            </c:extLst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6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6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6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5855-4236-A10D-061B5C55B75B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fld id="{C884E0E9-D4C2-416E-BD7A-42017E19829F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5855-4236-A10D-061B5C55B75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AA7E2C4-E141-4DBC-B198-C1105AA1171E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855-4236-A10D-061B5C55B75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2746CC60-5BAB-4008-9665-3E1F1FD92941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855-4236-A10D-061B5C55B75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426F554-0727-43F0-A960-9362DA1D3017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855-4236-A10D-061B5C55B7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'Comm (2)'!$B$10:$B$14</c:f>
              <c:strCache>
                <c:ptCount val="5"/>
                <c:pt idx="0">
                  <c:v>Total answers</c:v>
                </c:pt>
                <c:pt idx="1">
                  <c:v>Measures to support innovation in HE and QA</c:v>
                </c:pt>
                <c:pt idx="2">
                  <c:v>Equal standards for transnational higher education</c:v>
                </c:pt>
                <c:pt idx="3">
                  <c:v>Using the European Approach for Quality Assurance of Joint Programmes </c:v>
                </c:pt>
                <c:pt idx="4">
                  <c:v>EQAR registered agencies are allowed to operate</c:v>
                </c:pt>
              </c:strCache>
            </c:strRef>
          </c:cat>
          <c:val>
            <c:numRef>
              <c:f>'Comm (2)'!$C$10:$C$14</c:f>
              <c:numCache>
                <c:formatCode>General</c:formatCode>
                <c:ptCount val="5"/>
                <c:pt idx="0">
                  <c:v>23</c:v>
                </c:pt>
                <c:pt idx="1">
                  <c:v>16</c:v>
                </c:pt>
                <c:pt idx="2">
                  <c:v>15</c:v>
                </c:pt>
                <c:pt idx="3">
                  <c:v>14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855-4236-A10D-061B5C55B75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36771151"/>
        <c:axId val="236774895"/>
      </c:barChart>
      <c:catAx>
        <c:axId val="2367711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774895"/>
        <c:crosses val="autoZero"/>
        <c:auto val="1"/>
        <c:lblAlgn val="ctr"/>
        <c:lblOffset val="100"/>
        <c:noMultiLvlLbl val="0"/>
      </c:catAx>
      <c:valAx>
        <c:axId val="23677489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367711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 b="1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4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549C-487D-89C9-B9327D3E8900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549C-487D-89C9-B9327D3E8900}"/>
              </c:ext>
            </c:extLst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6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6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6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549C-487D-89C9-B9327D3E89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'Topics (2)'!$A$10:$A$14</c:f>
              <c:strCache>
                <c:ptCount val="5"/>
                <c:pt idx="0">
                  <c:v>Legislative framework in line with the ESG </c:v>
                </c:pt>
                <c:pt idx="1">
                  <c:v>The European Approach for Quality Assurance of Joint Programmes</c:v>
                </c:pt>
                <c:pt idx="2">
                  <c:v>Internal quality assurance </c:v>
                </c:pt>
                <c:pt idx="3">
                  <c:v>Enhancement-oriented use of the ESG</c:v>
                </c:pt>
                <c:pt idx="4">
                  <c:v>Cross-border QA </c:v>
                </c:pt>
              </c:strCache>
            </c:strRef>
          </c:cat>
          <c:val>
            <c:numRef>
              <c:f>'Topics (2)'!$B$10:$B$14</c:f>
              <c:numCache>
                <c:formatCode>General</c:formatCode>
                <c:ptCount val="5"/>
                <c:pt idx="0">
                  <c:v>14</c:v>
                </c:pt>
                <c:pt idx="1">
                  <c:v>16</c:v>
                </c:pt>
                <c:pt idx="2">
                  <c:v>17</c:v>
                </c:pt>
                <c:pt idx="3">
                  <c:v>19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49C-487D-89C9-B9327D3E890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0121759"/>
        <c:axId val="80118847"/>
      </c:barChart>
      <c:catAx>
        <c:axId val="801217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118847"/>
        <c:crosses val="autoZero"/>
        <c:auto val="1"/>
        <c:lblAlgn val="ctr"/>
        <c:lblOffset val="100"/>
        <c:noMultiLvlLbl val="0"/>
      </c:catAx>
      <c:valAx>
        <c:axId val="8011884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0121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 b="1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4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BE-4E24-82A2-FAC7C697F772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95BE-4E24-82A2-FAC7C697F772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95BE-4E24-82A2-FAC7C697F772}"/>
              </c:ext>
            </c:extLst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6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6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6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95BE-4E24-82A2-FAC7C697F77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'Topics (2)'!$A$19:$A$23</c:f>
              <c:strCache>
                <c:ptCount val="5"/>
                <c:pt idx="0">
                  <c:v>Internal quality assurance </c:v>
                </c:pt>
                <c:pt idx="1">
                  <c:v>Cross-border QA </c:v>
                </c:pt>
                <c:pt idx="2">
                  <c:v>Enhancement-oriented use of the ESG</c:v>
                </c:pt>
                <c:pt idx="3">
                  <c:v>The European Approach for Quality Assurance of Joint Programmes</c:v>
                </c:pt>
                <c:pt idx="4">
                  <c:v>Legislative framework in line with the ESG </c:v>
                </c:pt>
              </c:strCache>
            </c:strRef>
          </c:cat>
          <c:val>
            <c:numRef>
              <c:f>'Topics (2)'!$B$19:$B$23</c:f>
              <c:numCache>
                <c:formatCode>0%</c:formatCode>
                <c:ptCount val="5"/>
                <c:pt idx="0">
                  <c:v>0.17</c:v>
                </c:pt>
                <c:pt idx="1">
                  <c:v>0.38</c:v>
                </c:pt>
                <c:pt idx="2">
                  <c:v>0.41</c:v>
                </c:pt>
                <c:pt idx="3">
                  <c:v>0.5</c:v>
                </c:pt>
                <c:pt idx="4">
                  <c:v>0.78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5BE-4E24-82A2-FAC7C697F77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0119679"/>
        <c:axId val="80120927"/>
      </c:barChart>
      <c:catAx>
        <c:axId val="801196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120927"/>
        <c:crosses val="autoZero"/>
        <c:auto val="1"/>
        <c:lblAlgn val="ctr"/>
        <c:lblOffset val="100"/>
        <c:noMultiLvlLbl val="0"/>
      </c:catAx>
      <c:valAx>
        <c:axId val="80120927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80119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 b="1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866F4-1278-4330-9930-6C104DDCF9E8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F6DA7-1872-44E3-A25D-E78B0B1F6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441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BF6DA7-1872-44E3-A25D-E78B0B1F6505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63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F6DA7-1872-44E3-A25D-E78B0B1F6505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662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4364-87CF-4BA4-A93B-2D2EA1C1083B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F9FF-5679-4B7E-A504-99A4C4A4835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724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4364-87CF-4BA4-A93B-2D2EA1C1083B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F9FF-5679-4B7E-A504-99A4C4A4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99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4364-87CF-4BA4-A93B-2D2EA1C1083B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F9FF-5679-4B7E-A504-99A4C4A4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329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4364-87CF-4BA4-A93B-2D2EA1C1083B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F9FF-5679-4B7E-A504-99A4C4A4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10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4364-87CF-4BA4-A93B-2D2EA1C1083B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F9FF-5679-4B7E-A504-99A4C4A4835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001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4364-87CF-4BA4-A93B-2D2EA1C1083B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F9FF-5679-4B7E-A504-99A4C4A4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48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4364-87CF-4BA4-A93B-2D2EA1C1083B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F9FF-5679-4B7E-A504-99A4C4A4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76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4364-87CF-4BA4-A93B-2D2EA1C1083B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F9FF-5679-4B7E-A504-99A4C4A4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864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4364-87CF-4BA4-A93B-2D2EA1C1083B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F9FF-5679-4B7E-A504-99A4C4A4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397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2EE4364-87CF-4BA4-A93B-2D2EA1C1083B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9BF9FF-5679-4B7E-A504-99A4C4A4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18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4364-87CF-4BA4-A93B-2D2EA1C1083B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F9FF-5679-4B7E-A504-99A4C4A4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02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2EE4364-87CF-4BA4-A93B-2D2EA1C1083B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39BF9FF-5679-4B7E-A504-99A4C4A4835E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551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4" descr="Immagine che contiene testo&#10;&#10;Descrizione generata automaticament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14" y="171526"/>
            <a:ext cx="982338" cy="1381656"/>
          </a:xfrm>
          <a:prstGeom prst="rect">
            <a:avLst/>
          </a:prstGeom>
        </p:spPr>
      </p:pic>
      <p:pic>
        <p:nvPicPr>
          <p:cNvPr id="5" name="Immagine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51" y="76223"/>
            <a:ext cx="1197430" cy="1547623"/>
          </a:xfrm>
          <a:prstGeom prst="rect">
            <a:avLst/>
          </a:prstGeom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A5851615-CB60-49D6-A4E3-F5DA6F784E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/>
              <a:t>Thematic Peer Group C on Quality Assurance </a:t>
            </a:r>
            <a:endParaRPr lang="en-US" dirty="0"/>
          </a:p>
          <a:p>
            <a:pPr algn="ctr"/>
            <a:r>
              <a:rPr lang="en-US" dirty="0"/>
              <a:t>Kick-OFF meeting, online, 30 June 2021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6957D79-797A-491A-8ED2-15250AD97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2533039"/>
            <a:ext cx="10058400" cy="1651818"/>
          </a:xfrm>
        </p:spPr>
        <p:txBody>
          <a:bodyPr>
            <a:normAutofit fontScale="90000"/>
          </a:bodyPr>
          <a:lstStyle/>
          <a:p>
            <a:r>
              <a:rPr lang="en-US" dirty="0"/>
              <a:t>Initial Questionnaire - Results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EED08A8-A98F-4CD1-B8B6-10D618598F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776" y="76223"/>
            <a:ext cx="3375310" cy="108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189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CDCDE-DE9E-4C6B-9BDA-9816FADD4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051791" cy="1450757"/>
          </a:xfrm>
        </p:spPr>
        <p:txBody>
          <a:bodyPr>
            <a:normAutofit/>
          </a:bodyPr>
          <a:lstStyle/>
          <a:p>
            <a:r>
              <a:rPr lang="en-US" dirty="0"/>
              <a:t>Implementation of the ESG </a:t>
            </a:r>
            <a:r>
              <a:rPr lang="en-US" dirty="0">
                <a:solidFill>
                  <a:schemeClr val="accent2"/>
                </a:solidFill>
              </a:rPr>
              <a:t>3.1 </a:t>
            </a:r>
            <a:r>
              <a:rPr lang="en-US" dirty="0"/>
              <a:t>Achievements and challenges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C22B71A-0427-464F-A61E-5DE6F25B09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385889"/>
              </p:ext>
            </p:extLst>
          </p:nvPr>
        </p:nvGraphicFramePr>
        <p:xfrm>
          <a:off x="536448" y="1846262"/>
          <a:ext cx="11314176" cy="41579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5740">
                  <a:extLst>
                    <a:ext uri="{9D8B030D-6E8A-4147-A177-3AD203B41FA5}">
                      <a16:colId xmlns:a16="http://schemas.microsoft.com/office/drawing/2014/main" val="2651201993"/>
                    </a:ext>
                  </a:extLst>
                </a:gridCol>
                <a:gridCol w="1773716">
                  <a:extLst>
                    <a:ext uri="{9D8B030D-6E8A-4147-A177-3AD203B41FA5}">
                      <a16:colId xmlns:a16="http://schemas.microsoft.com/office/drawing/2014/main" val="1797049966"/>
                    </a:ext>
                  </a:extLst>
                </a:gridCol>
                <a:gridCol w="2511845">
                  <a:extLst>
                    <a:ext uri="{9D8B030D-6E8A-4147-A177-3AD203B41FA5}">
                      <a16:colId xmlns:a16="http://schemas.microsoft.com/office/drawing/2014/main" val="3486326949"/>
                    </a:ext>
                  </a:extLst>
                </a:gridCol>
                <a:gridCol w="5482875">
                  <a:extLst>
                    <a:ext uri="{9D8B030D-6E8A-4147-A177-3AD203B41FA5}">
                      <a16:colId xmlns:a16="http://schemas.microsoft.com/office/drawing/2014/main" val="923835014"/>
                    </a:ext>
                  </a:extLst>
                </a:gridCol>
              </a:tblGrid>
              <a:tr h="6471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Achievements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 / Actions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4332282"/>
                  </a:ext>
                </a:extLst>
              </a:tr>
              <a:tr h="3510747">
                <a:tc>
                  <a:txBody>
                    <a:bodyPr/>
                    <a:lstStyle/>
                    <a:p>
                      <a:r>
                        <a:rPr lang="en-US" sz="1600" b="1" dirty="0"/>
                        <a:t>3.1 </a:t>
                      </a:r>
                      <a:r>
                        <a:rPr lang="en-US" sz="1600" b="0" dirty="0"/>
                        <a:t>Activities, policy and processes for quality assurance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Holy See, Czech Republic, Croatia, Finland, Ireland, Romania, Norway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Slovenia, Malta, Austria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Avoid </a:t>
                      </a:r>
                      <a:r>
                        <a:rPr lang="en-US" b="1" dirty="0"/>
                        <a:t>review fatigue</a:t>
                      </a:r>
                      <a:r>
                        <a:rPr lang="en-US" dirty="0"/>
                        <a:t>; renew the relationship with HEI by strengthening autonomy, </a:t>
                      </a:r>
                      <a:r>
                        <a:rPr lang="en-US" b="1" dirty="0"/>
                        <a:t>trust</a:t>
                      </a:r>
                      <a:r>
                        <a:rPr lang="en-US" dirty="0"/>
                        <a:t> and </a:t>
                      </a:r>
                      <a:r>
                        <a:rPr lang="en-US" b="1" dirty="0"/>
                        <a:t>flexibility</a:t>
                      </a:r>
                      <a:r>
                        <a:rPr lang="en-US" dirty="0"/>
                        <a:t>; involvement of </a:t>
                      </a:r>
                      <a:r>
                        <a:rPr lang="en-US" b="1" dirty="0"/>
                        <a:t>stakeholders</a:t>
                      </a:r>
                      <a:r>
                        <a:rPr lang="en-US" dirty="0"/>
                        <a:t>, especially in early stages of different processes, building strategic partnerships with stakeholders.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382448"/>
                  </a:ext>
                </a:extLst>
              </a:tr>
            </a:tbl>
          </a:graphicData>
        </a:graphic>
      </p:graphicFrame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DF6279F0-A352-4558-8FE4-6C10EC9BA0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6" name="Immagine 12">
            <a:extLst>
              <a:ext uri="{FF2B5EF4-FFF2-40B4-BE49-F238E27FC236}">
                <a16:creationId xmlns:a16="http://schemas.microsoft.com/office/drawing/2014/main" id="{4D9E0ACD-C56B-46FC-88DF-3DAE90184D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221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CDCDE-DE9E-4C6B-9BDA-9816FADD4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051791" cy="1450757"/>
          </a:xfrm>
        </p:spPr>
        <p:txBody>
          <a:bodyPr>
            <a:normAutofit/>
          </a:bodyPr>
          <a:lstStyle/>
          <a:p>
            <a:r>
              <a:rPr lang="en-US" dirty="0"/>
              <a:t>Implementation of the ESG </a:t>
            </a:r>
            <a:r>
              <a:rPr lang="en-US" dirty="0">
                <a:solidFill>
                  <a:schemeClr val="accent2"/>
                </a:solidFill>
              </a:rPr>
              <a:t>3.3 </a:t>
            </a:r>
            <a:r>
              <a:rPr lang="en-US" dirty="0"/>
              <a:t>Achievements and challenges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C22B71A-0427-464F-A61E-5DE6F25B09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7978683"/>
              </p:ext>
            </p:extLst>
          </p:nvPr>
        </p:nvGraphicFramePr>
        <p:xfrm>
          <a:off x="536448" y="1846262"/>
          <a:ext cx="11314176" cy="41579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5740">
                  <a:extLst>
                    <a:ext uri="{9D8B030D-6E8A-4147-A177-3AD203B41FA5}">
                      <a16:colId xmlns:a16="http://schemas.microsoft.com/office/drawing/2014/main" val="2651201993"/>
                    </a:ext>
                  </a:extLst>
                </a:gridCol>
                <a:gridCol w="1773716">
                  <a:extLst>
                    <a:ext uri="{9D8B030D-6E8A-4147-A177-3AD203B41FA5}">
                      <a16:colId xmlns:a16="http://schemas.microsoft.com/office/drawing/2014/main" val="1797049966"/>
                    </a:ext>
                  </a:extLst>
                </a:gridCol>
                <a:gridCol w="2511845">
                  <a:extLst>
                    <a:ext uri="{9D8B030D-6E8A-4147-A177-3AD203B41FA5}">
                      <a16:colId xmlns:a16="http://schemas.microsoft.com/office/drawing/2014/main" val="3486326949"/>
                    </a:ext>
                  </a:extLst>
                </a:gridCol>
                <a:gridCol w="5482875">
                  <a:extLst>
                    <a:ext uri="{9D8B030D-6E8A-4147-A177-3AD203B41FA5}">
                      <a16:colId xmlns:a16="http://schemas.microsoft.com/office/drawing/2014/main" val="923835014"/>
                    </a:ext>
                  </a:extLst>
                </a:gridCol>
              </a:tblGrid>
              <a:tr h="6471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Achievements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 / Actions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4332282"/>
                  </a:ext>
                </a:extLst>
              </a:tr>
              <a:tr h="3510747">
                <a:tc>
                  <a:txBody>
                    <a:bodyPr/>
                    <a:lstStyle/>
                    <a:p>
                      <a:r>
                        <a:rPr lang="en-US" sz="1600" b="1" dirty="0"/>
                        <a:t>3.3 </a:t>
                      </a:r>
                      <a:r>
                        <a:rPr lang="en-US" sz="1600" b="0" dirty="0"/>
                        <a:t>Independence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Holy See, Croatia, Finland, Romania, Latvia, Austria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Czech Republic, Slovenia, Norway, Malta, Cyprus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Establishing the QA agency as an </a:t>
                      </a:r>
                      <a:r>
                        <a:rPr lang="en-US" b="1" dirty="0"/>
                        <a:t>legal entity</a:t>
                      </a:r>
                      <a:r>
                        <a:rPr lang="en-US" dirty="0"/>
                        <a:t>; </a:t>
                      </a:r>
                      <a:r>
                        <a:rPr lang="en-US" b="1" dirty="0"/>
                        <a:t>nomination of members </a:t>
                      </a:r>
                      <a:r>
                        <a:rPr lang="en-US" dirty="0"/>
                        <a:t>in the governing structures or committees (e.g. appeals committee); </a:t>
                      </a:r>
                      <a:r>
                        <a:rPr lang="en-US" b="1" dirty="0"/>
                        <a:t>financial</a:t>
                      </a:r>
                      <a:r>
                        <a:rPr lang="en-US" dirty="0"/>
                        <a:t> independence.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382448"/>
                  </a:ext>
                </a:extLst>
              </a:tr>
            </a:tbl>
          </a:graphicData>
        </a:graphic>
      </p:graphicFrame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092F0803-9532-4294-8BA4-A9DF988D9C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6" name="Immagine 12">
            <a:extLst>
              <a:ext uri="{FF2B5EF4-FFF2-40B4-BE49-F238E27FC236}">
                <a16:creationId xmlns:a16="http://schemas.microsoft.com/office/drawing/2014/main" id="{4B37A2C3-E04A-4E3E-94CF-D345F344E9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823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CDCDE-DE9E-4C6B-9BDA-9816FADD4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051791" cy="1450757"/>
          </a:xfrm>
        </p:spPr>
        <p:txBody>
          <a:bodyPr>
            <a:normAutofit/>
          </a:bodyPr>
          <a:lstStyle/>
          <a:p>
            <a:r>
              <a:rPr lang="en-US" dirty="0"/>
              <a:t>Implementation of the ESG </a:t>
            </a:r>
            <a:r>
              <a:rPr lang="en-US" dirty="0">
                <a:solidFill>
                  <a:schemeClr val="accent2"/>
                </a:solidFill>
              </a:rPr>
              <a:t>3.4 </a:t>
            </a:r>
            <a:r>
              <a:rPr lang="en-US" dirty="0"/>
              <a:t>Achievements and challenges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C22B71A-0427-464F-A61E-5DE6F25B09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224787"/>
              </p:ext>
            </p:extLst>
          </p:nvPr>
        </p:nvGraphicFramePr>
        <p:xfrm>
          <a:off x="536448" y="1846262"/>
          <a:ext cx="11314176" cy="41579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5740">
                  <a:extLst>
                    <a:ext uri="{9D8B030D-6E8A-4147-A177-3AD203B41FA5}">
                      <a16:colId xmlns:a16="http://schemas.microsoft.com/office/drawing/2014/main" val="2651201993"/>
                    </a:ext>
                  </a:extLst>
                </a:gridCol>
                <a:gridCol w="1773716">
                  <a:extLst>
                    <a:ext uri="{9D8B030D-6E8A-4147-A177-3AD203B41FA5}">
                      <a16:colId xmlns:a16="http://schemas.microsoft.com/office/drawing/2014/main" val="1797049966"/>
                    </a:ext>
                  </a:extLst>
                </a:gridCol>
                <a:gridCol w="2511845">
                  <a:extLst>
                    <a:ext uri="{9D8B030D-6E8A-4147-A177-3AD203B41FA5}">
                      <a16:colId xmlns:a16="http://schemas.microsoft.com/office/drawing/2014/main" val="3486326949"/>
                    </a:ext>
                  </a:extLst>
                </a:gridCol>
                <a:gridCol w="5482875">
                  <a:extLst>
                    <a:ext uri="{9D8B030D-6E8A-4147-A177-3AD203B41FA5}">
                      <a16:colId xmlns:a16="http://schemas.microsoft.com/office/drawing/2014/main" val="923835014"/>
                    </a:ext>
                  </a:extLst>
                </a:gridCol>
              </a:tblGrid>
              <a:tr h="6471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Achievements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 / Actions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4332282"/>
                  </a:ext>
                </a:extLst>
              </a:tr>
              <a:tr h="3510747">
                <a:tc>
                  <a:txBody>
                    <a:bodyPr/>
                    <a:lstStyle/>
                    <a:p>
                      <a:r>
                        <a:rPr lang="en-US" sz="1600" b="1" dirty="0"/>
                        <a:t>3.4 </a:t>
                      </a:r>
                      <a:r>
                        <a:rPr lang="en-US" sz="1600" b="0" dirty="0"/>
                        <a:t>Thematic analysis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Germany, Croatia, Finland, Ireland, Hungary, Sweden, Norway, Cyprus, Austria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Holy See, Czech Republic, Slovenia, Malta, Belgium FL, Latvia, Luxembourg, Russia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Propose tools and services to support HEI to achieve their mission; risk management;  use reports for </a:t>
                      </a:r>
                      <a:r>
                        <a:rPr lang="en-US" b="1" dirty="0"/>
                        <a:t>decision making </a:t>
                      </a:r>
                      <a:r>
                        <a:rPr lang="en-US" dirty="0"/>
                        <a:t>at national level; secure </a:t>
                      </a:r>
                      <a:r>
                        <a:rPr lang="en-US" b="1" dirty="0"/>
                        <a:t>resources</a:t>
                      </a:r>
                      <a:r>
                        <a:rPr lang="en-US" dirty="0"/>
                        <a:t> to conduct thematic analyses, without affecting the evaluation activities; </a:t>
                      </a:r>
                      <a:r>
                        <a:rPr lang="en-US" b="1" dirty="0"/>
                        <a:t>relevance</a:t>
                      </a:r>
                      <a:r>
                        <a:rPr lang="en-US" dirty="0"/>
                        <a:t> of themes; conducting thematic analysis in collaboration of HEI; increase the </a:t>
                      </a:r>
                      <a:r>
                        <a:rPr lang="en-US" b="1" dirty="0"/>
                        <a:t>visibility</a:t>
                      </a:r>
                      <a:r>
                        <a:rPr lang="en-US" dirty="0"/>
                        <a:t> of these reports.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382448"/>
                  </a:ext>
                </a:extLst>
              </a:tr>
            </a:tbl>
          </a:graphicData>
        </a:graphic>
      </p:graphicFrame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5F1A242C-2888-4622-807A-1C0457E94C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6" name="Immagine 12">
            <a:extLst>
              <a:ext uri="{FF2B5EF4-FFF2-40B4-BE49-F238E27FC236}">
                <a16:creationId xmlns:a16="http://schemas.microsoft.com/office/drawing/2014/main" id="{EA24D655-73D3-4959-8CF0-C6A06DB58A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165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CDCDE-DE9E-4C6B-9BDA-9816FADD4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051791" cy="1450757"/>
          </a:xfrm>
        </p:spPr>
        <p:txBody>
          <a:bodyPr>
            <a:normAutofit/>
          </a:bodyPr>
          <a:lstStyle/>
          <a:p>
            <a:r>
              <a:rPr lang="en-US" dirty="0"/>
              <a:t>Implementation of the ESG </a:t>
            </a:r>
            <a:r>
              <a:rPr lang="en-US" dirty="0">
                <a:solidFill>
                  <a:schemeClr val="accent2"/>
                </a:solidFill>
              </a:rPr>
              <a:t>3.6 </a:t>
            </a:r>
            <a:r>
              <a:rPr lang="en-US" dirty="0"/>
              <a:t>Achievements and challenges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C22B71A-0427-464F-A61E-5DE6F25B09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69786"/>
              </p:ext>
            </p:extLst>
          </p:nvPr>
        </p:nvGraphicFramePr>
        <p:xfrm>
          <a:off x="536448" y="1846262"/>
          <a:ext cx="11314176" cy="41579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5740">
                  <a:extLst>
                    <a:ext uri="{9D8B030D-6E8A-4147-A177-3AD203B41FA5}">
                      <a16:colId xmlns:a16="http://schemas.microsoft.com/office/drawing/2014/main" val="2651201993"/>
                    </a:ext>
                  </a:extLst>
                </a:gridCol>
                <a:gridCol w="1773716">
                  <a:extLst>
                    <a:ext uri="{9D8B030D-6E8A-4147-A177-3AD203B41FA5}">
                      <a16:colId xmlns:a16="http://schemas.microsoft.com/office/drawing/2014/main" val="1797049966"/>
                    </a:ext>
                  </a:extLst>
                </a:gridCol>
                <a:gridCol w="2511845">
                  <a:extLst>
                    <a:ext uri="{9D8B030D-6E8A-4147-A177-3AD203B41FA5}">
                      <a16:colId xmlns:a16="http://schemas.microsoft.com/office/drawing/2014/main" val="3486326949"/>
                    </a:ext>
                  </a:extLst>
                </a:gridCol>
                <a:gridCol w="5482875">
                  <a:extLst>
                    <a:ext uri="{9D8B030D-6E8A-4147-A177-3AD203B41FA5}">
                      <a16:colId xmlns:a16="http://schemas.microsoft.com/office/drawing/2014/main" val="923835014"/>
                    </a:ext>
                  </a:extLst>
                </a:gridCol>
              </a:tblGrid>
              <a:tr h="6471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Achievements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 / Actions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4332282"/>
                  </a:ext>
                </a:extLst>
              </a:tr>
              <a:tr h="3510747">
                <a:tc>
                  <a:txBody>
                    <a:bodyPr/>
                    <a:lstStyle/>
                    <a:p>
                      <a:r>
                        <a:rPr lang="en-US" sz="1600" b="1" dirty="0"/>
                        <a:t>3.6 </a:t>
                      </a:r>
                      <a:r>
                        <a:rPr lang="en-US" sz="1600" b="0" dirty="0"/>
                        <a:t>Internal quality assurance and professional conduct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Czech Republic, Croatia, Finland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Hungary, Norway, Malta, Switzerland, Austria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Risk management procedures; extending the IQA procedures to all activities of the agency; establish and increase collaboration among departments</a:t>
                      </a:r>
                      <a:r>
                        <a:rPr lang="en-US" b="1" dirty="0"/>
                        <a:t>; increase relevance and efficacity </a:t>
                      </a:r>
                      <a:r>
                        <a:rPr lang="en-US" dirty="0"/>
                        <a:t>of IQA procedures so they reflect the reality within the QA agency; implementation of the outcomes of the IQA – shortcomings identified.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382448"/>
                  </a:ext>
                </a:extLst>
              </a:tr>
            </a:tbl>
          </a:graphicData>
        </a:graphic>
      </p:graphicFrame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D34FA827-16D9-4242-9735-ED0935776F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6" name="Immagine 12">
            <a:extLst>
              <a:ext uri="{FF2B5EF4-FFF2-40B4-BE49-F238E27FC236}">
                <a16:creationId xmlns:a16="http://schemas.microsoft.com/office/drawing/2014/main" id="{DE2B703E-BE39-4A68-AF7C-F3E226256F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019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1A8F-1FA1-4CC2-B761-E98A9CC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Priorities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B13067A-5A9B-450E-BE22-F570B234D2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7411985"/>
              </p:ext>
            </p:extLst>
          </p:nvPr>
        </p:nvGraphicFramePr>
        <p:xfrm>
          <a:off x="2190307" y="1839433"/>
          <a:ext cx="7590502" cy="4401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53546032-64CC-4513-9652-1F2F5721CB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6" name="Immagine 12">
            <a:extLst>
              <a:ext uri="{FF2B5EF4-FFF2-40B4-BE49-F238E27FC236}">
                <a16:creationId xmlns:a16="http://schemas.microsoft.com/office/drawing/2014/main" id="{1D4D0071-2288-4ABE-8FA6-6E16AB17B1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7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1A8F-1FA1-4CC2-B761-E98A9CC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Priorities - </a:t>
            </a:r>
            <a:r>
              <a:rPr lang="en-US" dirty="0">
                <a:solidFill>
                  <a:schemeClr val="accent2"/>
                </a:solidFill>
              </a:rPr>
              <a:t>% countries for which activities  are included in strategies, action plans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B963E34-41B0-4357-9B4F-9082971961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0715399"/>
              </p:ext>
            </p:extLst>
          </p:nvPr>
        </p:nvGraphicFramePr>
        <p:xfrm>
          <a:off x="2502195" y="1849437"/>
          <a:ext cx="7187609" cy="4381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83A6D82D-C67D-4941-AD06-308D6CC706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210" y="5088858"/>
            <a:ext cx="817651" cy="1150024"/>
          </a:xfrm>
          <a:prstGeom prst="rect">
            <a:avLst/>
          </a:prstGeom>
        </p:spPr>
      </p:pic>
      <p:pic>
        <p:nvPicPr>
          <p:cNvPr id="6" name="Immagine 12">
            <a:extLst>
              <a:ext uri="{FF2B5EF4-FFF2-40B4-BE49-F238E27FC236}">
                <a16:creationId xmlns:a16="http://schemas.microsoft.com/office/drawing/2014/main" id="{A01375F6-BFF8-4DBE-B1AD-A42466A05DB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5680" y="5019786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40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1A8F-1FA1-4CC2-B761-E98A9CC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Priorities - </a:t>
            </a:r>
            <a:r>
              <a:rPr lang="en-US" dirty="0">
                <a:solidFill>
                  <a:schemeClr val="accent2"/>
                </a:solidFill>
              </a:rPr>
              <a:t>Legislative framework in line with the ESG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69EE7-04E2-436F-85A4-F9EC94E1E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804" y="1737360"/>
            <a:ext cx="11358391" cy="416917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Differences and commonalities of QA legal framework in MS and among different types of HEI/</a:t>
            </a:r>
            <a:r>
              <a:rPr lang="en-US" sz="1600" dirty="0" err="1"/>
              <a:t>programmes</a:t>
            </a:r>
            <a:r>
              <a:rPr lang="en-US" sz="1600" dirty="0"/>
              <a:t>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b="1" dirty="0">
                <a:solidFill>
                  <a:schemeClr val="accent2"/>
                </a:solidFill>
              </a:rPr>
              <a:t>Examples and best practices </a:t>
            </a:r>
            <a:r>
              <a:rPr lang="en-US" sz="1600" dirty="0"/>
              <a:t>in legislation;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Difficulties especially for the </a:t>
            </a:r>
            <a:r>
              <a:rPr lang="en-US" sz="1600" b="1" dirty="0"/>
              <a:t>design of external QA procedures </a:t>
            </a:r>
            <a:r>
              <a:rPr lang="en-US" sz="1600" dirty="0"/>
              <a:t>(ESG 2.2), clear delamination of responsibilities for </a:t>
            </a:r>
            <a:r>
              <a:rPr lang="en-US" sz="1600" b="1" dirty="0"/>
              <a:t>appeals and complaints </a:t>
            </a:r>
            <a:r>
              <a:rPr lang="en-US" sz="1600" dirty="0"/>
              <a:t>(ESG 2.7), the publication of </a:t>
            </a:r>
            <a:r>
              <a:rPr lang="en-US" sz="1600" b="1" dirty="0"/>
              <a:t>reports</a:t>
            </a:r>
            <a:r>
              <a:rPr lang="en-US" sz="1600" dirty="0"/>
              <a:t> (confidentiality of information, conflict between private and public interests, protection of intellectual property) and </a:t>
            </a:r>
            <a:r>
              <a:rPr lang="en-US" sz="1600" b="1" dirty="0"/>
              <a:t>methodologies</a:t>
            </a:r>
            <a:r>
              <a:rPr lang="en-US" sz="1600" dirty="0"/>
              <a:t> (ESG 2.6, ESG 2.3) and the </a:t>
            </a:r>
            <a:r>
              <a:rPr lang="en-US" sz="1600" b="1" dirty="0"/>
              <a:t>independence</a:t>
            </a:r>
            <a:r>
              <a:rPr lang="en-US" sz="1600" dirty="0"/>
              <a:t> of QA agencies (ESG 3.3);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QA system not related to accreditation – not powerful, but it creates a relationship of collaboration and enhancement with the HEI and the involved stakeholders;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Accreditation/quality assurance of joint studies with emphasis on European universities studies;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Considering </a:t>
            </a:r>
            <a:r>
              <a:rPr lang="en-US" sz="1600" b="1" dirty="0"/>
              <a:t>social dimension </a:t>
            </a:r>
            <a:r>
              <a:rPr lang="en-US" sz="1600" dirty="0"/>
              <a:t>in higher education / social role of higher education;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Eliminate the two-step ex-ante </a:t>
            </a:r>
            <a:r>
              <a:rPr lang="en-US" sz="1600" dirty="0" err="1"/>
              <a:t>programme</a:t>
            </a:r>
            <a:r>
              <a:rPr lang="en-US" sz="1600" dirty="0"/>
              <a:t> evaluation procedure;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An effective QA and support system that </a:t>
            </a:r>
            <a:r>
              <a:rPr lang="en-US" sz="1600" b="1" dirty="0"/>
              <a:t>focuses on content </a:t>
            </a:r>
            <a:r>
              <a:rPr lang="en-US" sz="1600" dirty="0"/>
              <a:t>rather than on administrative aspects of quality;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Integrating new trends (digitization, innovation, micro credentials) in ensuring effective QA system;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For ESG Part 1 and ESG 2.1 the regulated responsibility can not be borne by external QA alone;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b="1" dirty="0"/>
              <a:t>Internal QA</a:t>
            </a:r>
            <a:r>
              <a:rPr lang="en-US" sz="1600" dirty="0"/>
              <a:t>.</a:t>
            </a:r>
          </a:p>
        </p:txBody>
      </p:sp>
      <p:pic>
        <p:nvPicPr>
          <p:cNvPr id="6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005117FE-9055-4251-8A97-132864C839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210" y="5088858"/>
            <a:ext cx="817651" cy="1150024"/>
          </a:xfrm>
          <a:prstGeom prst="rect">
            <a:avLst/>
          </a:prstGeom>
        </p:spPr>
      </p:pic>
      <p:pic>
        <p:nvPicPr>
          <p:cNvPr id="7" name="Immagine 12">
            <a:extLst>
              <a:ext uri="{FF2B5EF4-FFF2-40B4-BE49-F238E27FC236}">
                <a16:creationId xmlns:a16="http://schemas.microsoft.com/office/drawing/2014/main" id="{5C86F51C-4C11-487C-85DD-114083704D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5680" y="5019786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7640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1A8F-1FA1-4CC2-B761-E98A9CC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Priorities - </a:t>
            </a:r>
            <a:r>
              <a:rPr lang="en-US" dirty="0">
                <a:solidFill>
                  <a:schemeClr val="accent2"/>
                </a:solidFill>
              </a:rPr>
              <a:t>Enhancement-oriented use of the ESG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69EE7-04E2-436F-85A4-F9EC94E1E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804" y="1737359"/>
            <a:ext cx="11358391" cy="450816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>
                <a:solidFill>
                  <a:schemeClr val="tx1"/>
                </a:solidFill>
              </a:rPr>
              <a:t>Define the </a:t>
            </a:r>
            <a:r>
              <a:rPr lang="en-US" sz="1600" b="1" dirty="0">
                <a:solidFill>
                  <a:schemeClr val="accent2"/>
                </a:solidFill>
              </a:rPr>
              <a:t>concept</a:t>
            </a:r>
            <a:r>
              <a:rPr lang="en-US" sz="1600" dirty="0"/>
              <a:t>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b="1" dirty="0">
                <a:solidFill>
                  <a:schemeClr val="accent2"/>
                </a:solidFill>
              </a:rPr>
              <a:t>Specific provisions or standards </a:t>
            </a:r>
            <a:r>
              <a:rPr lang="en-US" sz="1600" dirty="0"/>
              <a:t>that could be included in the Methodology and procedures for external QA;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Countries who have been using the ESG for many years should see the </a:t>
            </a:r>
            <a:r>
              <a:rPr lang="en-US" sz="1600" b="1" dirty="0"/>
              <a:t>continued value </a:t>
            </a:r>
            <a:r>
              <a:rPr lang="en-US" sz="1600" dirty="0"/>
              <a:t>and use also beyond the minimum standards use;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b="1" dirty="0"/>
              <a:t>"Agile" </a:t>
            </a:r>
            <a:r>
              <a:rPr lang="en-US" sz="1600" dirty="0"/>
              <a:t>quality assurance -  internal and external QA should adapt to a dynamic reality and become more  open, the use of the digitally supported infrastructure and data-driven processes;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Exploring the appropriate balance between, on one hand, HEI </a:t>
            </a:r>
            <a:r>
              <a:rPr lang="en-US" sz="1600" b="1" dirty="0"/>
              <a:t>autonomy and responsibility </a:t>
            </a:r>
            <a:r>
              <a:rPr lang="en-US" sz="1600" dirty="0"/>
              <a:t>for education and research provision, and, on the other hand, the rights and expectations of students on quality of the learning experience and learning outcomes (other stakeholders expectations also relevant);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Focus on student-</a:t>
            </a:r>
            <a:r>
              <a:rPr lang="en-US" sz="1600" dirty="0" err="1"/>
              <a:t>centred</a:t>
            </a:r>
            <a:r>
              <a:rPr lang="en-US" sz="1600" dirty="0"/>
              <a:t> learning, teaching and learning (ESG 1.3);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Creation of a </a:t>
            </a:r>
            <a:r>
              <a:rPr lang="en-US" sz="1600" b="1" dirty="0"/>
              <a:t>quality culture </a:t>
            </a:r>
            <a:r>
              <a:rPr lang="en-US" sz="1600" dirty="0"/>
              <a:t>and building </a:t>
            </a:r>
            <a:r>
              <a:rPr lang="en-US" sz="1600" b="1" dirty="0"/>
              <a:t>trust</a:t>
            </a:r>
            <a:r>
              <a:rPr lang="en-US" sz="1600" dirty="0"/>
              <a:t>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Support to the institutions in compiling a satisfactory self-assessment report;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Set-up a meaningful </a:t>
            </a:r>
            <a:r>
              <a:rPr lang="en-US" sz="1600" b="1" dirty="0"/>
              <a:t>follow-up system</a:t>
            </a:r>
            <a:r>
              <a:rPr lang="en-US" sz="1600" dirty="0"/>
              <a:t>, including examples of good practice.</a:t>
            </a:r>
          </a:p>
        </p:txBody>
      </p:sp>
    </p:spTree>
    <p:extLst>
      <p:ext uri="{BB962C8B-B14F-4D97-AF65-F5344CB8AC3E}">
        <p14:creationId xmlns:p14="http://schemas.microsoft.com/office/powerpoint/2010/main" val="1095033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1A8F-1FA1-4CC2-B761-E98A9CC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Priorities - </a:t>
            </a:r>
            <a:r>
              <a:rPr lang="en-US" dirty="0">
                <a:solidFill>
                  <a:schemeClr val="accent2"/>
                </a:solidFill>
              </a:rPr>
              <a:t>Enhancement-oriented use of the ESG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69EE7-04E2-436F-85A4-F9EC94E1E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804" y="1737360"/>
            <a:ext cx="11358391" cy="338328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b="1" dirty="0"/>
              <a:t>Adjustments</a:t>
            </a:r>
            <a:r>
              <a:rPr lang="en-US" sz="1600" dirty="0"/>
              <a:t> in a new version of the </a:t>
            </a:r>
            <a:r>
              <a:rPr lang="en-US" sz="1600" b="1" dirty="0"/>
              <a:t>ESG</a:t>
            </a:r>
            <a:r>
              <a:rPr lang="en-US" sz="1600" dirty="0"/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Possible </a:t>
            </a:r>
            <a:r>
              <a:rPr lang="en-US" sz="1600" b="1" dirty="0"/>
              <a:t>rethinking of the role of QA agencies</a:t>
            </a:r>
            <a:r>
              <a:rPr lang="en-US" sz="1600" dirty="0"/>
              <a:t>, and of the modalities of the dialogue between all parties involved in QA;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The enhancement use of ESG in correlation with the </a:t>
            </a:r>
            <a:r>
              <a:rPr lang="en-US" sz="1600" b="1" dirty="0"/>
              <a:t>registration process in EQAR</a:t>
            </a:r>
            <a:r>
              <a:rPr lang="en-US" sz="1600" dirty="0"/>
              <a:t>, that shall be designed in order to fit for the purpose;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To be used for the QA of European Universities / micro-credentials;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To consider the </a:t>
            </a:r>
            <a:r>
              <a:rPr lang="en-US" sz="1600" b="1" dirty="0"/>
              <a:t>third mission </a:t>
            </a:r>
            <a:r>
              <a:rPr lang="en-US" sz="1600" dirty="0"/>
              <a:t>activities;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Support academic integrity.</a:t>
            </a:r>
          </a:p>
        </p:txBody>
      </p:sp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E0F30853-FC4F-405E-8F06-EA61248A4C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210" y="5088858"/>
            <a:ext cx="817651" cy="1150024"/>
          </a:xfrm>
          <a:prstGeom prst="rect">
            <a:avLst/>
          </a:prstGeom>
        </p:spPr>
      </p:pic>
      <p:pic>
        <p:nvPicPr>
          <p:cNvPr id="5" name="Immagine 12">
            <a:extLst>
              <a:ext uri="{FF2B5EF4-FFF2-40B4-BE49-F238E27FC236}">
                <a16:creationId xmlns:a16="http://schemas.microsoft.com/office/drawing/2014/main" id="{C6276901-8E15-48D6-896F-0FF2E2F1C8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5680" y="5019786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994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1A8F-1FA1-4CC2-B761-E98A9CC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Priorities - </a:t>
            </a:r>
            <a:r>
              <a:rPr lang="en-GB" sz="2800" dirty="0">
                <a:solidFill>
                  <a:schemeClr val="accent2"/>
                </a:solidFill>
              </a:rPr>
              <a:t>Effectiveness of internal quality assurance arrangements, including the use of QA results in the decision-making process and quality culture as well as links to learning and teaching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69EE7-04E2-436F-85A4-F9EC94E1E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804" y="1737360"/>
            <a:ext cx="11358391" cy="439159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b="1" dirty="0">
                <a:solidFill>
                  <a:schemeClr val="accent2"/>
                </a:solidFill>
              </a:rPr>
              <a:t>Best practices</a:t>
            </a:r>
            <a:r>
              <a:rPr lang="en-US" sz="1600" dirty="0"/>
              <a:t>, specific provisions or standards that could be included in the Methodology and procedures for external QA;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Getting a </a:t>
            </a:r>
            <a:r>
              <a:rPr lang="en-US" sz="1600" b="1" dirty="0">
                <a:solidFill>
                  <a:schemeClr val="accent2"/>
                </a:solidFill>
              </a:rPr>
              <a:t>better understanding </a:t>
            </a:r>
            <a:r>
              <a:rPr lang="en-US" sz="1600" dirty="0"/>
              <a:t>of what constitutes </a:t>
            </a:r>
            <a:r>
              <a:rPr lang="en-US" sz="1600" b="1" dirty="0"/>
              <a:t>relevant results </a:t>
            </a:r>
            <a:r>
              <a:rPr lang="en-US" sz="1600" dirty="0"/>
              <a:t>in QA;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Ensure that IQA processes </a:t>
            </a:r>
            <a:r>
              <a:rPr lang="en-US" sz="1600" b="1" dirty="0"/>
              <a:t>do not take time </a:t>
            </a:r>
            <a:r>
              <a:rPr lang="en-US" sz="1600" dirty="0"/>
              <a:t>from teacher - student interaction;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Design support measures for HEI;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Enhanced communication;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With increasing HEI autonomy, it is crucial that EQA should be designed to capture and support HEI systematic and effective use of IQA results in their strategic governance and decision-making processes, as well as how such results translate into learning and teaching in HEIs study </a:t>
            </a:r>
            <a:r>
              <a:rPr lang="en-US" sz="1600" dirty="0" err="1"/>
              <a:t>programmes</a:t>
            </a:r>
            <a:r>
              <a:rPr lang="en-US" sz="1600" dirty="0"/>
              <a:t> and courses;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An effective QA and support system that focuses on </a:t>
            </a:r>
            <a:r>
              <a:rPr lang="en-US" sz="1600" b="1" dirty="0"/>
              <a:t>content</a:t>
            </a:r>
            <a:r>
              <a:rPr lang="en-US" sz="1600" dirty="0"/>
              <a:t> rather than on administrative aspects of quality;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Integrating new trends (</a:t>
            </a:r>
            <a:r>
              <a:rPr lang="en-US" sz="1600" b="1" dirty="0"/>
              <a:t>digitalization</a:t>
            </a:r>
            <a:r>
              <a:rPr lang="en-US" sz="1600" dirty="0"/>
              <a:t>, innovation, micro-credentials, data management) in ensuring effective QA system;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Involvement of students in IQA processes, including </a:t>
            </a:r>
            <a:r>
              <a:rPr lang="en-US" sz="1600" dirty="0" err="1"/>
              <a:t>programme</a:t>
            </a:r>
            <a:r>
              <a:rPr lang="en-US" sz="1600" dirty="0"/>
              <a:t> design;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Evaluation of the functioning and </a:t>
            </a:r>
            <a:r>
              <a:rPr lang="en-US" sz="1600" b="1" dirty="0">
                <a:solidFill>
                  <a:schemeClr val="accent2"/>
                </a:solidFill>
              </a:rPr>
              <a:t>effectiveness</a:t>
            </a:r>
            <a:r>
              <a:rPr lang="en-US" sz="1600" dirty="0"/>
              <a:t> of IQA processes beyond their formal design;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Translation of IQA arrangements into daily operations of HEIs and </a:t>
            </a:r>
            <a:r>
              <a:rPr lang="en-US" sz="1600" b="1" dirty="0">
                <a:solidFill>
                  <a:schemeClr val="accent2"/>
                </a:solidFill>
              </a:rPr>
              <a:t>quality culture</a:t>
            </a:r>
            <a:r>
              <a:rPr lang="en-US" sz="1600" dirty="0"/>
              <a:t>. </a:t>
            </a:r>
          </a:p>
        </p:txBody>
      </p:sp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03E5942A-1340-4860-B4E6-D6698DA28B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210" y="5088858"/>
            <a:ext cx="817651" cy="1150024"/>
          </a:xfrm>
          <a:prstGeom prst="rect">
            <a:avLst/>
          </a:prstGeom>
        </p:spPr>
      </p:pic>
      <p:pic>
        <p:nvPicPr>
          <p:cNvPr id="5" name="Immagine 12">
            <a:extLst>
              <a:ext uri="{FF2B5EF4-FFF2-40B4-BE49-F238E27FC236}">
                <a16:creationId xmlns:a16="http://schemas.microsoft.com/office/drawing/2014/main" id="{E9780337-37F6-4A83-A9C5-CB682CF987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5680" y="5019786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481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4" descr="Immagine che contiene testo&#10;&#10;Descrizione generata automaticament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5" name="Immagin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8989F825-445F-4A01-94BA-19A1528DA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TPG Composition and answers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D49D261-A238-4C5B-BBBE-B899F69DF74D}"/>
              </a:ext>
            </a:extLst>
          </p:cNvPr>
          <p:cNvSpPr/>
          <p:nvPr/>
        </p:nvSpPr>
        <p:spPr>
          <a:xfrm>
            <a:off x="1828800" y="2485814"/>
            <a:ext cx="2892490" cy="2743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47 members</a:t>
            </a:r>
          </a:p>
          <a:p>
            <a:pPr algn="ctr"/>
            <a:endParaRPr lang="en-US" sz="2000" dirty="0"/>
          </a:p>
          <a:p>
            <a:pPr algn="ctr"/>
            <a:r>
              <a:rPr lang="en-US" sz="2000" b="1" dirty="0"/>
              <a:t>40 countries + EC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20 HE authorities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17 QA agencies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3 both</a:t>
            </a:r>
          </a:p>
          <a:p>
            <a:pPr algn="ctr"/>
            <a:endParaRPr lang="en-US" sz="2000" dirty="0"/>
          </a:p>
          <a:p>
            <a:pPr algn="ctr"/>
            <a:r>
              <a:rPr lang="en-US" sz="2000" b="1" dirty="0"/>
              <a:t>6 stakeholders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ECF96CB-DCA4-41B5-BB58-5AE7B49B7FD7}"/>
              </a:ext>
            </a:extLst>
          </p:cNvPr>
          <p:cNvSpPr/>
          <p:nvPr/>
        </p:nvSpPr>
        <p:spPr>
          <a:xfrm>
            <a:off x="6937248" y="2485814"/>
            <a:ext cx="2892490" cy="2743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29 answers</a:t>
            </a:r>
          </a:p>
          <a:p>
            <a:pPr algn="ctr"/>
            <a:endParaRPr lang="en-US" sz="2400" dirty="0"/>
          </a:p>
          <a:p>
            <a:pPr algn="ctr"/>
            <a:r>
              <a:rPr lang="en-US" sz="2400" b="1" dirty="0"/>
              <a:t>23 countries</a:t>
            </a:r>
          </a:p>
          <a:p>
            <a:pPr algn="ctr"/>
            <a:endParaRPr lang="en-US" sz="2400" dirty="0"/>
          </a:p>
          <a:p>
            <a:pPr algn="ctr"/>
            <a:r>
              <a:rPr lang="en-US" sz="2400" b="1" dirty="0"/>
              <a:t>6 stakeholders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0EAD04A-D330-4108-A92A-1E31E4B850A3}"/>
              </a:ext>
            </a:extLst>
          </p:cNvPr>
          <p:cNvSpPr/>
          <p:nvPr/>
        </p:nvSpPr>
        <p:spPr>
          <a:xfrm>
            <a:off x="5254753" y="3389546"/>
            <a:ext cx="1143062" cy="9357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518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1A8F-1FA1-4CC2-B761-E98A9CC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Priorities – </a:t>
            </a:r>
            <a:r>
              <a:rPr lang="en-US" dirty="0">
                <a:solidFill>
                  <a:schemeClr val="accent2"/>
                </a:solidFill>
              </a:rPr>
              <a:t>Cross-border QA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69EE7-04E2-436F-85A4-F9EC94E1E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804" y="1737359"/>
            <a:ext cx="11358391" cy="458616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Making the </a:t>
            </a:r>
            <a:r>
              <a:rPr lang="en-US" sz="1600" b="1" dirty="0">
                <a:solidFill>
                  <a:schemeClr val="accent2"/>
                </a:solidFill>
              </a:rPr>
              <a:t>concept</a:t>
            </a:r>
            <a:r>
              <a:rPr lang="en-US" sz="1600" dirty="0"/>
              <a:t> better known;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Providing </a:t>
            </a:r>
            <a:r>
              <a:rPr lang="en-US" sz="1600" b="1" dirty="0">
                <a:solidFill>
                  <a:schemeClr val="accent2"/>
                </a:solidFill>
              </a:rPr>
              <a:t>support</a:t>
            </a:r>
            <a:r>
              <a:rPr lang="en-US" sz="1600" dirty="0"/>
              <a:t> for implementation;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Examples of </a:t>
            </a:r>
            <a:r>
              <a:rPr lang="en-US" sz="1600" b="1" dirty="0">
                <a:solidFill>
                  <a:schemeClr val="accent2"/>
                </a:solidFill>
              </a:rPr>
              <a:t>good practices</a:t>
            </a:r>
            <a:r>
              <a:rPr lang="en-US" sz="1600" dirty="0"/>
              <a:t>, for example the European Universities alliances;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Clarify the </a:t>
            </a:r>
            <a:r>
              <a:rPr lang="en-US" sz="1600" b="1" dirty="0"/>
              <a:t>connection between results of cross-border QA and recognition of qualifications </a:t>
            </a:r>
            <a:r>
              <a:rPr lang="en-US" sz="1600" dirty="0"/>
              <a:t>with emphasis on possibility of automatic recognition;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Convergence of EHEA measures (standards, regulations etc.) to cover cross-border provisions (outgoing perspective);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QA of international providers;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Ensuring that the offer to international students under transnational education (TNE) is comparable to that of home students but also addresses the specific needs of such students;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QA of European universities alliances, micro-credentials, distance education/online learning;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Support for internationalization;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 Speed-up and simplify automatic recognition of external QA procedures and results made by EQAR-registered entities anywhere in Europe;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Establish the right balance between international standards and national frameworks. </a:t>
            </a:r>
          </a:p>
        </p:txBody>
      </p:sp>
      <p:pic>
        <p:nvPicPr>
          <p:cNvPr id="6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9BB0134F-E379-458A-BAE3-54C2B21EB2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7" name="Immagine 12">
            <a:extLst>
              <a:ext uri="{FF2B5EF4-FFF2-40B4-BE49-F238E27FC236}">
                <a16:creationId xmlns:a16="http://schemas.microsoft.com/office/drawing/2014/main" id="{4C0FFA6F-DC10-44A4-999D-C792950B2A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1612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1A8F-1FA1-4CC2-B761-E98A9CC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Priorities – </a:t>
            </a:r>
            <a:r>
              <a:rPr lang="en-US" dirty="0">
                <a:solidFill>
                  <a:schemeClr val="accent2"/>
                </a:solidFill>
              </a:rPr>
              <a:t>The European Approach for Quality Assurance of Joint </a:t>
            </a:r>
            <a:r>
              <a:rPr lang="en-US" dirty="0" err="1">
                <a:solidFill>
                  <a:schemeClr val="accent2"/>
                </a:solidFill>
              </a:rPr>
              <a:t>Programmes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69EE7-04E2-436F-85A4-F9EC94E1E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804" y="1737360"/>
            <a:ext cx="11358391" cy="472566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 Making the </a:t>
            </a:r>
            <a:r>
              <a:rPr lang="en-US" sz="1600" b="1" dirty="0">
                <a:solidFill>
                  <a:schemeClr val="accent2"/>
                </a:solidFill>
              </a:rPr>
              <a:t>concept</a:t>
            </a:r>
            <a:r>
              <a:rPr lang="en-US" sz="1600" dirty="0"/>
              <a:t> better known;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Providing </a:t>
            </a:r>
            <a:r>
              <a:rPr lang="en-US" sz="1600" b="1" dirty="0">
                <a:solidFill>
                  <a:schemeClr val="accent2"/>
                </a:solidFill>
              </a:rPr>
              <a:t>support</a:t>
            </a:r>
            <a:r>
              <a:rPr lang="en-US" sz="1600" dirty="0"/>
              <a:t> for implementation;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Examples of </a:t>
            </a:r>
            <a:r>
              <a:rPr lang="en-US" sz="1600" b="1" dirty="0">
                <a:solidFill>
                  <a:schemeClr val="accent2"/>
                </a:solidFill>
              </a:rPr>
              <a:t>good practices</a:t>
            </a:r>
            <a:r>
              <a:rPr lang="en-US" sz="1600" dirty="0"/>
              <a:t>, for example the European Universities alliances;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The exclusive use of the European Approach guidelines during an EQA procedure without any added criteria regarding national regulations and issues related to calendar mismatch with national priorities;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Support for internationalization;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Extend the analysis to the possibility to establish joint </a:t>
            </a:r>
            <a:r>
              <a:rPr lang="en-US" sz="1600" dirty="0" err="1"/>
              <a:t>programmes</a:t>
            </a:r>
            <a:r>
              <a:rPr lang="en-US" sz="1600" dirty="0"/>
              <a:t> taking into consideration the national context.</a:t>
            </a:r>
          </a:p>
        </p:txBody>
      </p:sp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C9D44E12-7837-4782-B5AD-C1DE81B330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5" name="Immagine 12">
            <a:extLst>
              <a:ext uri="{FF2B5EF4-FFF2-40B4-BE49-F238E27FC236}">
                <a16:creationId xmlns:a16="http://schemas.microsoft.com/office/drawing/2014/main" id="{83E2C0F1-B3AE-44C0-AAD1-0F0716F4F2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2955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1A8F-1FA1-4CC2-B761-E98A9CC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Priorities – </a:t>
            </a:r>
            <a:r>
              <a:rPr lang="en-US" dirty="0">
                <a:solidFill>
                  <a:schemeClr val="accent2"/>
                </a:solidFill>
              </a:rPr>
              <a:t>Other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69EE7-04E2-436F-85A4-F9EC94E1E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804" y="1737360"/>
            <a:ext cx="11358391" cy="338328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b="1" dirty="0"/>
              <a:t>Thematic analyses</a:t>
            </a:r>
            <a:r>
              <a:rPr lang="en-US" sz="1600" dirty="0"/>
              <a:t>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Adaptation of QA tools to micro-credentials, European Universities Alliances, LLL;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 QA of </a:t>
            </a:r>
            <a:r>
              <a:rPr lang="en-US" sz="1600" b="1" dirty="0"/>
              <a:t>research</a:t>
            </a:r>
            <a:r>
              <a:rPr lang="en-US" sz="1600" dirty="0"/>
              <a:t>/PhD </a:t>
            </a:r>
            <a:r>
              <a:rPr lang="en-US" sz="1600" dirty="0" err="1"/>
              <a:t>programmes</a:t>
            </a:r>
            <a:r>
              <a:rPr lang="en-US" sz="1600" dirty="0"/>
              <a:t>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 Use of experts </a:t>
            </a:r>
            <a:r>
              <a:rPr lang="en-US" sz="1600" b="1" dirty="0"/>
              <a:t>reports</a:t>
            </a:r>
            <a:r>
              <a:rPr lang="en-US" sz="1600" dirty="0"/>
              <a:t>: reports  addressed exclusively to the assessed HEI with  potential and impact is maximized, whereas a shorter "user friendly" version shall be published, still guaranteeing transparency on the outcomes and recommendations for quality enhancement;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 Emphasizing the importance of developing/improving the </a:t>
            </a:r>
            <a:r>
              <a:rPr lang="en-US" sz="1600" b="1" dirty="0"/>
              <a:t>social role </a:t>
            </a:r>
            <a:r>
              <a:rPr lang="en-US" sz="1600" dirty="0"/>
              <a:t>of HEIs and the social role of QA agencies;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 The connection between good working conditions for academic staff, including more permanent positions, and creating a </a:t>
            </a:r>
            <a:r>
              <a:rPr lang="en-US" sz="1600" b="1" dirty="0"/>
              <a:t>quality culture</a:t>
            </a:r>
            <a:r>
              <a:rPr lang="en-US" sz="1600" dirty="0"/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sz="1600" dirty="0"/>
              <a:t> The importance of a strong link between teaching and research for quality education. </a:t>
            </a:r>
          </a:p>
        </p:txBody>
      </p:sp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E4B99FF0-9CB0-4336-81A3-C59FA95512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5" name="Immagine 12">
            <a:extLst>
              <a:ext uri="{FF2B5EF4-FFF2-40B4-BE49-F238E27FC236}">
                <a16:creationId xmlns:a16="http://schemas.microsoft.com/office/drawing/2014/main" id="{1322758C-5E91-40C9-A3CE-6BC5BD8968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6687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1A8F-1FA1-4CC2-B761-E98A9CC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Priorities – </a:t>
            </a:r>
            <a:r>
              <a:rPr lang="en-US" dirty="0">
                <a:solidFill>
                  <a:schemeClr val="accent2"/>
                </a:solidFill>
              </a:rPr>
              <a:t>preliminary</a:t>
            </a:r>
            <a:r>
              <a:rPr lang="en-US" dirty="0"/>
              <a:t> </a:t>
            </a:r>
            <a:r>
              <a:rPr lang="en-US" dirty="0">
                <a:solidFill>
                  <a:schemeClr val="accent2"/>
                </a:solidFill>
              </a:rPr>
              <a:t>conclusions</a:t>
            </a:r>
          </a:p>
        </p:txBody>
      </p:sp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E4B99FF0-9CB0-4336-81A3-C59FA95512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5" name="Immagine 12">
            <a:extLst>
              <a:ext uri="{FF2B5EF4-FFF2-40B4-BE49-F238E27FC236}">
                <a16:creationId xmlns:a16="http://schemas.microsoft.com/office/drawing/2014/main" id="{1322758C-5E91-40C9-A3CE-6BC5BD8968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E7649F2-6634-42FC-A458-FA7A6787D7F5}"/>
              </a:ext>
            </a:extLst>
          </p:cNvPr>
          <p:cNvSpPr/>
          <p:nvPr/>
        </p:nvSpPr>
        <p:spPr>
          <a:xfrm>
            <a:off x="984765" y="1991250"/>
            <a:ext cx="1664898" cy="586596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Concept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2EF8755-656E-4E9E-A053-23914176875E}"/>
              </a:ext>
            </a:extLst>
          </p:cNvPr>
          <p:cNvSpPr/>
          <p:nvPr/>
        </p:nvSpPr>
        <p:spPr>
          <a:xfrm>
            <a:off x="2060685" y="2689497"/>
            <a:ext cx="1888279" cy="822961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Support in implementation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C1020AD-117C-481C-BA4E-052484F7FFDC}"/>
              </a:ext>
            </a:extLst>
          </p:cNvPr>
          <p:cNvSpPr/>
          <p:nvPr/>
        </p:nvSpPr>
        <p:spPr>
          <a:xfrm>
            <a:off x="3004825" y="1859144"/>
            <a:ext cx="1664898" cy="586596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Good practices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AF2269D-A8F0-4C28-A198-1A398864FF3D}"/>
              </a:ext>
            </a:extLst>
          </p:cNvPr>
          <p:cNvSpPr/>
          <p:nvPr/>
        </p:nvSpPr>
        <p:spPr>
          <a:xfrm>
            <a:off x="10640946" y="3477592"/>
            <a:ext cx="1354347" cy="715993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Social role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6335B25-F0AB-4DCC-9E5E-103ABBDA682B}"/>
              </a:ext>
            </a:extLst>
          </p:cNvPr>
          <p:cNvSpPr/>
          <p:nvPr/>
        </p:nvSpPr>
        <p:spPr>
          <a:xfrm>
            <a:off x="7016783" y="4676081"/>
            <a:ext cx="1354347" cy="7159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Quality culture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FE48DF8-79E0-43FF-8C19-8FFCF4C1D9E4}"/>
              </a:ext>
            </a:extLst>
          </p:cNvPr>
          <p:cNvSpPr/>
          <p:nvPr/>
        </p:nvSpPr>
        <p:spPr>
          <a:xfrm>
            <a:off x="5818862" y="2682377"/>
            <a:ext cx="1664898" cy="7159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Digitalization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E9BE7C0-3E52-41A5-9ACA-1A0F196F72BA}"/>
              </a:ext>
            </a:extLst>
          </p:cNvPr>
          <p:cNvSpPr/>
          <p:nvPr/>
        </p:nvSpPr>
        <p:spPr>
          <a:xfrm>
            <a:off x="388269" y="5392074"/>
            <a:ext cx="2009955" cy="7159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Micro-credentials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0665AEA-983F-4B25-96BE-082A304AE85A}"/>
              </a:ext>
            </a:extLst>
          </p:cNvPr>
          <p:cNvSpPr/>
          <p:nvPr/>
        </p:nvSpPr>
        <p:spPr>
          <a:xfrm>
            <a:off x="120849" y="3766159"/>
            <a:ext cx="2544794" cy="1468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Internationalization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European Universities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Cross-border QA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Joint </a:t>
            </a:r>
            <a:r>
              <a:rPr lang="en-US" sz="1600" dirty="0" err="1"/>
              <a:t>programmes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TNE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2836188-A150-43FB-8A54-111706CE874F}"/>
              </a:ext>
            </a:extLst>
          </p:cNvPr>
          <p:cNvSpPr/>
          <p:nvPr/>
        </p:nvSpPr>
        <p:spPr>
          <a:xfrm>
            <a:off x="10688468" y="1866318"/>
            <a:ext cx="1354347" cy="715993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Research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7862678-5320-40C8-9A64-DCBA71E7F41D}"/>
              </a:ext>
            </a:extLst>
          </p:cNvPr>
          <p:cNvSpPr/>
          <p:nvPr/>
        </p:nvSpPr>
        <p:spPr>
          <a:xfrm>
            <a:off x="6689783" y="1813036"/>
            <a:ext cx="1354347" cy="7159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Legal framework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B2D145E-F82F-4C3E-8DA8-480D1F031B68}"/>
              </a:ext>
            </a:extLst>
          </p:cNvPr>
          <p:cNvSpPr/>
          <p:nvPr/>
        </p:nvSpPr>
        <p:spPr>
          <a:xfrm>
            <a:off x="6689783" y="3692018"/>
            <a:ext cx="1595887" cy="7159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Simplification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7010E25-1517-426D-95B0-B4D56ECADC00}"/>
              </a:ext>
            </a:extLst>
          </p:cNvPr>
          <p:cNvSpPr/>
          <p:nvPr/>
        </p:nvSpPr>
        <p:spPr>
          <a:xfrm>
            <a:off x="8371130" y="3928454"/>
            <a:ext cx="1595887" cy="7159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Relevance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EB84755-9C98-44AD-BD7D-86B0B92D0157}"/>
              </a:ext>
            </a:extLst>
          </p:cNvPr>
          <p:cNvSpPr/>
          <p:nvPr/>
        </p:nvSpPr>
        <p:spPr>
          <a:xfrm>
            <a:off x="5020919" y="3474149"/>
            <a:ext cx="1595887" cy="7159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Impact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1E9F9124-FD9B-4757-8DA5-60AF134BD39E}"/>
              </a:ext>
            </a:extLst>
          </p:cNvPr>
          <p:cNvSpPr/>
          <p:nvPr/>
        </p:nvSpPr>
        <p:spPr>
          <a:xfrm>
            <a:off x="9967017" y="2667507"/>
            <a:ext cx="1354347" cy="715993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Online education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B07E8B2-A9E5-4572-B725-B1EF82C73337}"/>
              </a:ext>
            </a:extLst>
          </p:cNvPr>
          <p:cNvSpPr/>
          <p:nvPr/>
        </p:nvSpPr>
        <p:spPr>
          <a:xfrm>
            <a:off x="6409467" y="5513891"/>
            <a:ext cx="1354347" cy="7159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Trust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2F29C2A-6609-464D-B4B9-559F2248650D}"/>
              </a:ext>
            </a:extLst>
          </p:cNvPr>
          <p:cNvSpPr/>
          <p:nvPr/>
        </p:nvSpPr>
        <p:spPr>
          <a:xfrm>
            <a:off x="8032250" y="5513891"/>
            <a:ext cx="1526007" cy="7159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Stakeholders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D6B3434-7957-42A8-908A-8C3C0830333C}"/>
              </a:ext>
            </a:extLst>
          </p:cNvPr>
          <p:cNvSpPr/>
          <p:nvPr/>
        </p:nvSpPr>
        <p:spPr>
          <a:xfrm>
            <a:off x="7633680" y="2832907"/>
            <a:ext cx="1595887" cy="71599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Consistency</a:t>
            </a:r>
          </a:p>
        </p:txBody>
      </p:sp>
    </p:spTree>
    <p:extLst>
      <p:ext uri="{BB962C8B-B14F-4D97-AF65-F5344CB8AC3E}">
        <p14:creationId xmlns:p14="http://schemas.microsoft.com/office/powerpoint/2010/main" val="4850971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1A8F-1FA1-4CC2-B761-E98A9CC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Priorities – </a:t>
            </a:r>
            <a:r>
              <a:rPr lang="en-US" dirty="0">
                <a:solidFill>
                  <a:schemeClr val="accent2"/>
                </a:solidFill>
              </a:rPr>
              <a:t>Planned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69EE7-04E2-436F-85A4-F9EC94E1E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804" y="1737360"/>
            <a:ext cx="11358391" cy="406852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b="1" dirty="0">
                <a:solidFill>
                  <a:schemeClr val="accent2"/>
                </a:solidFill>
              </a:rPr>
              <a:t>Support the work of TPG C</a:t>
            </a:r>
            <a:r>
              <a:rPr lang="en-US" dirty="0"/>
              <a:t> - organization of approx. 2 international meetings/year; PLA; staff mobilities; activities on subgroups, who will target activities and tools related to specific topics, e.g. European Universities  and micro-credentials (Flanders (co chair), Romania (co chair) , EQAR, ENQA (TBC))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/>
                </a:solidFill>
              </a:rPr>
              <a:t>Use of the ESG</a:t>
            </a:r>
            <a:r>
              <a:rPr lang="en-US" dirty="0"/>
              <a:t> and the future of quality assurance in Europe ( E4+)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/>
                </a:solidFill>
              </a:rPr>
              <a:t>Project for countries where the ESG have not yet been implemented </a:t>
            </a:r>
            <a:r>
              <a:rPr lang="en-US" dirty="0"/>
              <a:t>for external QA (ENQA+ QA agencies, governments)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/>
                </a:solidFill>
              </a:rPr>
              <a:t>Bologna With Stakeholder Eyes </a:t>
            </a:r>
            <a:r>
              <a:rPr lang="en-US" dirty="0"/>
              <a:t>- continuation. Gathering student perspectives on the developments on Bologna process (also on the QA as a sub activities and sub chapter) (ESU+)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b="1" dirty="0">
                <a:solidFill>
                  <a:schemeClr val="accent2"/>
                </a:solidFill>
              </a:rPr>
              <a:t>Work based learning, recognition of prior learning and micro-credentials, short cycle </a:t>
            </a:r>
            <a:r>
              <a:rPr lang="en-US" dirty="0"/>
              <a:t>(EURASHE)</a:t>
            </a:r>
          </a:p>
        </p:txBody>
      </p:sp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8D9FFDA7-1D24-460C-8615-71A9C519E2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5" name="Immagine 12">
            <a:extLst>
              <a:ext uri="{FF2B5EF4-FFF2-40B4-BE49-F238E27FC236}">
                <a16:creationId xmlns:a16="http://schemas.microsoft.com/office/drawing/2014/main" id="{831B2B7F-0DF2-4C34-AAD8-505C5EC324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4622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1A8F-1FA1-4CC2-B761-E98A9CC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Priorities – </a:t>
            </a:r>
            <a:r>
              <a:rPr lang="en-US" dirty="0">
                <a:solidFill>
                  <a:schemeClr val="accent2"/>
                </a:solidFill>
              </a:rPr>
              <a:t>Potential projects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5BDEAC6-5F6A-42B8-91F1-C9643B5934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857844"/>
              </p:ext>
            </p:extLst>
          </p:nvPr>
        </p:nvGraphicFramePr>
        <p:xfrm>
          <a:off x="531928" y="1723193"/>
          <a:ext cx="11369407" cy="5050684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9230258">
                  <a:extLst>
                    <a:ext uri="{9D8B030D-6E8A-4147-A177-3AD203B41FA5}">
                      <a16:colId xmlns:a16="http://schemas.microsoft.com/office/drawing/2014/main" val="1658569825"/>
                    </a:ext>
                  </a:extLst>
                </a:gridCol>
                <a:gridCol w="2139149">
                  <a:extLst>
                    <a:ext uri="{9D8B030D-6E8A-4147-A177-3AD203B41FA5}">
                      <a16:colId xmlns:a16="http://schemas.microsoft.com/office/drawing/2014/main" val="3977338558"/>
                    </a:ext>
                  </a:extLst>
                </a:gridCol>
              </a:tblGrid>
              <a:tr h="462198"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u="none" strike="noStrike" dirty="0">
                          <a:effectLst/>
                        </a:rPr>
                        <a:t>TOPICS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u="none" strike="noStrike" dirty="0">
                          <a:effectLst/>
                        </a:rPr>
                        <a:t>(Country/ Organization)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extLst>
                  <a:ext uri="{0D108BD9-81ED-4DB2-BD59-A6C34878D82A}">
                    <a16:rowId xmlns:a16="http://schemas.microsoft.com/office/drawing/2014/main" val="3101562830"/>
                  </a:ext>
                </a:extLst>
              </a:tr>
              <a:tr h="367841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Improving data management and data sharing for better QA (on national and international level) / </a:t>
                      </a:r>
                      <a:r>
                        <a:rPr lang="en-US" sz="1400" u="none" strike="noStrike" dirty="0" err="1">
                          <a:effectLst/>
                        </a:rPr>
                        <a:t>Digitalisation</a:t>
                      </a:r>
                      <a:r>
                        <a:rPr lang="en-US" sz="1400" u="none" strike="noStrike" dirty="0">
                          <a:effectLst/>
                        </a:rPr>
                        <a:t> of teaching and learning (incl. distance learning, e-learning, hybrid learning) / Digitalization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Croatia, Sweden, EURASHE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extLst>
                  <a:ext uri="{0D108BD9-81ED-4DB2-BD59-A6C34878D82A}">
                    <a16:rowId xmlns:a16="http://schemas.microsoft.com/office/drawing/2014/main" val="3204962034"/>
                  </a:ext>
                </a:extLst>
              </a:tr>
              <a:tr h="18771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>
                          <a:effectLst/>
                        </a:rPr>
                        <a:t>Stakeholders involvement / Student Participation in QA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Slovakia, ESU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extLst>
                  <a:ext uri="{0D108BD9-81ED-4DB2-BD59-A6C34878D82A}">
                    <a16:rowId xmlns:a16="http://schemas.microsoft.com/office/drawing/2014/main" val="3127660160"/>
                  </a:ext>
                </a:extLst>
              </a:tr>
              <a:tr h="367841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Micro-credentials and short learning courses and quality assurance systems / Cross-boarder quality assurance of micro-credentials or other sub-degree qualifications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Slovakia, Sweden, Croatia, EURASHE, Austria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extLst>
                  <a:ext uri="{0D108BD9-81ED-4DB2-BD59-A6C34878D82A}">
                    <a16:rowId xmlns:a16="http://schemas.microsoft.com/office/drawing/2014/main" val="3846550621"/>
                  </a:ext>
                </a:extLst>
              </a:tr>
              <a:tr h="213322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Quality culture / Internal quality assurance of HEIs)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Romania, Germany, Latvia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extLst>
                  <a:ext uri="{0D108BD9-81ED-4DB2-BD59-A6C34878D82A}">
                    <a16:rowId xmlns:a16="http://schemas.microsoft.com/office/drawing/2014/main" val="2924549998"/>
                  </a:ext>
                </a:extLst>
              </a:tr>
              <a:tr h="7280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>
                          <a:effectLst/>
                        </a:rPr>
                        <a:t>QA of the European Universities / European universities / QA of European Universities alliances  / Cross-boarder quality assurance, esp. in relation to EU consortia; alliances / Simplifying and under regulating QA in Europe as an important step for more cooperation within Europe  / Cross-border quality assurance / European Approach for Quality Assurance of Joint </a:t>
                      </a:r>
                      <a:r>
                        <a:rPr lang="en-US" sz="1400" u="none" strike="noStrike" dirty="0" err="1">
                          <a:effectLst/>
                        </a:rPr>
                        <a:t>Programmes</a:t>
                      </a:r>
                      <a:r>
                        <a:rPr lang="en-US" sz="1400" u="none" strike="noStrike" dirty="0">
                          <a:effectLst/>
                        </a:rPr>
                        <a:t> / ESGs &amp; European Approach: state-of-play &amp; reflections on possible revision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u="none" strike="noStrike" dirty="0">
                          <a:effectLst/>
                        </a:rPr>
                        <a:t>Finland, Ireland, Sweden, Switzerland, </a:t>
                      </a:r>
                      <a:r>
                        <a:rPr lang="en-US" sz="1400" u="none" strike="noStrike" dirty="0">
                          <a:effectLst/>
                        </a:rPr>
                        <a:t>Croatia, EQAR, Slovakia, Germany, France, Latvia, Russia, Italy, Austria</a:t>
                      </a:r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extLst>
                  <a:ext uri="{0D108BD9-81ED-4DB2-BD59-A6C34878D82A}">
                    <a16:rowId xmlns:a16="http://schemas.microsoft.com/office/drawing/2014/main" val="2698756134"/>
                  </a:ext>
                </a:extLst>
              </a:tr>
              <a:tr h="187717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Academic integrity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Ireland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extLst>
                  <a:ext uri="{0D108BD9-81ED-4DB2-BD59-A6C34878D82A}">
                    <a16:rowId xmlns:a16="http://schemas.microsoft.com/office/drawing/2014/main" val="2332999411"/>
                  </a:ext>
                </a:extLst>
              </a:tr>
              <a:tr h="187717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Sustainability in HE and QA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Ireland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extLst>
                  <a:ext uri="{0D108BD9-81ED-4DB2-BD59-A6C34878D82A}">
                    <a16:rowId xmlns:a16="http://schemas.microsoft.com/office/drawing/2014/main" val="993126521"/>
                  </a:ext>
                </a:extLst>
              </a:tr>
              <a:tr h="187717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Measuring the impact of external quality assurance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Norway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extLst>
                  <a:ext uri="{0D108BD9-81ED-4DB2-BD59-A6C34878D82A}">
                    <a16:rowId xmlns:a16="http://schemas.microsoft.com/office/drawing/2014/main" val="2107016639"/>
                  </a:ext>
                </a:extLst>
              </a:tr>
              <a:tr h="187717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Enhancing the quality of student QA pools, training of student experts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ESU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extLst>
                  <a:ext uri="{0D108BD9-81ED-4DB2-BD59-A6C34878D82A}">
                    <a16:rowId xmlns:a16="http://schemas.microsoft.com/office/drawing/2014/main" val="335832397"/>
                  </a:ext>
                </a:extLst>
              </a:tr>
              <a:tr h="187717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QA in the EHEA/ / Implementation of the EHEA key commitment on QA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France, EQAR, ENQA, Cyprus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extLst>
                  <a:ext uri="{0D108BD9-81ED-4DB2-BD59-A6C34878D82A}">
                    <a16:rowId xmlns:a16="http://schemas.microsoft.com/office/drawing/2014/main" val="1781856682"/>
                  </a:ext>
                </a:extLst>
              </a:tr>
              <a:tr h="187717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Quality work based learning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EURASHE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ctr"/>
                </a:tc>
                <a:extLst>
                  <a:ext uri="{0D108BD9-81ED-4DB2-BD59-A6C34878D82A}">
                    <a16:rowId xmlns:a16="http://schemas.microsoft.com/office/drawing/2014/main" val="1484988828"/>
                  </a:ext>
                </a:extLst>
              </a:tr>
              <a:tr h="187717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Qualification frameworks and QA / Recognition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Croatia, Cyprus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1167243387"/>
                  </a:ext>
                </a:extLst>
              </a:tr>
              <a:tr h="19143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Exploring and defining new pathways in future quality assurance / Innovative methodology </a:t>
                      </a:r>
                      <a:endParaRPr lang="en-US" sz="14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Norway, ESU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1843421958"/>
                  </a:ext>
                </a:extLst>
              </a:tr>
              <a:tr h="23358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How to adapt QA to the various missions of HEIs (including research and societal aspects) / </a:t>
                      </a:r>
                      <a:r>
                        <a:rPr lang="en-US" sz="1400" u="none" strike="noStrike" dirty="0" err="1">
                          <a:effectLst/>
                        </a:rPr>
                        <a:t>Qa</a:t>
                      </a:r>
                      <a:r>
                        <a:rPr lang="en-US" sz="1400" u="none" strike="noStrike" dirty="0">
                          <a:effectLst/>
                        </a:rPr>
                        <a:t> of third mission / QA of PhD </a:t>
                      </a:r>
                      <a:r>
                        <a:rPr lang="en-US" sz="1400" u="none" strike="noStrike" dirty="0" err="1">
                          <a:effectLst/>
                        </a:rPr>
                        <a:t>programmes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France, Italy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3756181008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16B179A-3AFD-461F-9A92-46C750C4D656}"/>
              </a:ext>
            </a:extLst>
          </p:cNvPr>
          <p:cNvSpPr/>
          <p:nvPr/>
        </p:nvSpPr>
        <p:spPr>
          <a:xfrm>
            <a:off x="8718997" y="286603"/>
            <a:ext cx="3002035" cy="1078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r>
              <a:rPr lang="en-US" dirty="0"/>
              <a:t> countries / organizations – </a:t>
            </a:r>
            <a:r>
              <a:rPr lang="en-US" b="1" dirty="0"/>
              <a:t>no preference </a:t>
            </a:r>
            <a:r>
              <a:rPr lang="en-US" dirty="0"/>
              <a:t>(coordinator/partner)</a:t>
            </a:r>
          </a:p>
        </p:txBody>
      </p:sp>
    </p:spTree>
    <p:extLst>
      <p:ext uri="{BB962C8B-B14F-4D97-AF65-F5344CB8AC3E}">
        <p14:creationId xmlns:p14="http://schemas.microsoft.com/office/powerpoint/2010/main" val="11660906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26" t="5818" r="9126" b="13375"/>
          <a:stretch/>
        </p:blipFill>
        <p:spPr>
          <a:xfrm>
            <a:off x="628650" y="247814"/>
            <a:ext cx="10706100" cy="5952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180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F7778-C477-48E9-9E7B-2D6D2B4A8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Rome Communiqué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9B346-87AB-4A0C-ACCB-FFF330BE0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18886"/>
            <a:ext cx="10058400" cy="3774777"/>
          </a:xfrm>
        </p:spPr>
        <p:txBody>
          <a:bodyPr>
            <a:normAutofit/>
          </a:bodyPr>
          <a:lstStyle/>
          <a:p>
            <a:pPr algn="just"/>
            <a:r>
              <a:rPr lang="en-US" sz="2400" i="1" dirty="0"/>
              <a:t>We acknowledge the progress made in the development of </a:t>
            </a:r>
            <a:r>
              <a:rPr lang="en-US" sz="2400" b="1" i="1" dirty="0"/>
              <a:t>quality assurance systems </a:t>
            </a:r>
            <a:r>
              <a:rPr lang="en-US" sz="2400" i="1" dirty="0"/>
              <a:t>aligned with the ESG, and we commit to removing the remaining obstacles, including those related to the </a:t>
            </a:r>
            <a:r>
              <a:rPr lang="en-US" sz="2400" b="1" i="1" u="sng" dirty="0">
                <a:solidFill>
                  <a:schemeClr val="accent2"/>
                </a:solidFill>
              </a:rPr>
              <a:t>cross-border operation of EQAR registered agencies </a:t>
            </a:r>
            <a:r>
              <a:rPr lang="en-US" sz="2400" i="1" dirty="0"/>
              <a:t>and the application of the </a:t>
            </a:r>
            <a:r>
              <a:rPr lang="en-US" sz="2400" b="1" i="1" u="sng" dirty="0">
                <a:solidFill>
                  <a:schemeClr val="accent2"/>
                </a:solidFill>
              </a:rPr>
              <a:t>European Approach for Quality Assurance of Joint </a:t>
            </a:r>
            <a:r>
              <a:rPr lang="en-US" sz="2400" b="1" i="1" u="sng" dirty="0" err="1">
                <a:solidFill>
                  <a:schemeClr val="accent2"/>
                </a:solidFill>
              </a:rPr>
              <a:t>Programmes</a:t>
            </a:r>
            <a:r>
              <a:rPr lang="en-US" sz="2400" b="1" i="1" u="sng" dirty="0">
                <a:solidFill>
                  <a:schemeClr val="accent2"/>
                </a:solidFill>
              </a:rPr>
              <a:t>. </a:t>
            </a:r>
            <a:r>
              <a:rPr lang="en-US" sz="2400" i="1" dirty="0"/>
              <a:t>We commit to ensuring that our external quality assurance arrangements cover </a:t>
            </a:r>
            <a:r>
              <a:rPr lang="en-US" sz="2400" b="1" i="1" dirty="0">
                <a:solidFill>
                  <a:schemeClr val="accent2"/>
                </a:solidFill>
              </a:rPr>
              <a:t>transnational higher education in the EHEA with equal standards as for domestic provision</a:t>
            </a:r>
            <a:r>
              <a:rPr lang="en-US" sz="2400" i="1" dirty="0"/>
              <a:t>. In view of the need for increased flexibility and openness of learning paths, smaller units of learning and greater synergies among higher education institutions, we encourage </a:t>
            </a:r>
            <a:r>
              <a:rPr lang="en-US" sz="2400" b="1" i="1" u="sng" dirty="0">
                <a:solidFill>
                  <a:schemeClr val="accent2"/>
                </a:solidFill>
              </a:rPr>
              <a:t>an enhancement-oriented use of the ESG to support innovation in higher education and its quality assurance</a:t>
            </a:r>
            <a:r>
              <a:rPr lang="en-US" sz="2400" b="1" i="1" dirty="0"/>
              <a:t>. </a:t>
            </a:r>
            <a:endParaRPr lang="en-US" sz="2400" i="1" dirty="0"/>
          </a:p>
        </p:txBody>
      </p:sp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AB27D571-5842-4F89-B8F1-4B9570AC4F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5" name="Immagine 12">
            <a:extLst>
              <a:ext uri="{FF2B5EF4-FFF2-40B4-BE49-F238E27FC236}">
                <a16:creationId xmlns:a16="http://schemas.microsoft.com/office/drawing/2014/main" id="{CFCF9C67-80B4-4901-A8DD-416069330B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711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F7778-C477-48E9-9E7B-2D6D2B4A8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Rome Communiqué </a:t>
            </a:r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1FA6375-65CE-43F7-9E2D-F30666ABEDA1}"/>
              </a:ext>
            </a:extLst>
          </p:cNvPr>
          <p:cNvSpPr/>
          <p:nvPr/>
        </p:nvSpPr>
        <p:spPr>
          <a:xfrm>
            <a:off x="6979552" y="2896252"/>
            <a:ext cx="3104707" cy="69111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Holy See, Slovakia, France, Latvia, Luxembourg, Italy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6DDC7F2-04DA-4FF1-BB72-FA067A90558F}"/>
              </a:ext>
            </a:extLst>
          </p:cNvPr>
          <p:cNvSpPr/>
          <p:nvPr/>
        </p:nvSpPr>
        <p:spPr>
          <a:xfrm>
            <a:off x="8531905" y="3757508"/>
            <a:ext cx="3303779" cy="2047741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Holy See, Czech Republic, Finland, Ireland, Slovakia, France, Sweden, Romania, Malta, Switzerland, Latvia, Cyprus, The Netherlands, Russia, Italy, Austria </a:t>
            </a:r>
          </a:p>
        </p:txBody>
      </p:sp>
      <p:sp>
        <p:nvSpPr>
          <p:cNvPr id="11" name="Arrow: Left 10">
            <a:extLst>
              <a:ext uri="{FF2B5EF4-FFF2-40B4-BE49-F238E27FC236}">
                <a16:creationId xmlns:a16="http://schemas.microsoft.com/office/drawing/2014/main" id="{9F21B2A5-8084-4F84-AAA2-07ABA8C5E731}"/>
              </a:ext>
            </a:extLst>
          </p:cNvPr>
          <p:cNvSpPr/>
          <p:nvPr/>
        </p:nvSpPr>
        <p:spPr>
          <a:xfrm>
            <a:off x="6869781" y="4623061"/>
            <a:ext cx="1031358" cy="316633"/>
          </a:xfrm>
          <a:prstGeom prst="lef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Left 11">
            <a:extLst>
              <a:ext uri="{FF2B5EF4-FFF2-40B4-BE49-F238E27FC236}">
                <a16:creationId xmlns:a16="http://schemas.microsoft.com/office/drawing/2014/main" id="{418459F1-D1FC-4D6E-B7F0-AB9140AD90A4}"/>
              </a:ext>
            </a:extLst>
          </p:cNvPr>
          <p:cNvSpPr/>
          <p:nvPr/>
        </p:nvSpPr>
        <p:spPr>
          <a:xfrm>
            <a:off x="6432698" y="3154864"/>
            <a:ext cx="287079" cy="202019"/>
          </a:xfrm>
          <a:prstGeom prst="lef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36D645E0-B04F-4231-B19B-2AAFFA3B72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0794943"/>
              </p:ext>
            </p:extLst>
          </p:nvPr>
        </p:nvGraphicFramePr>
        <p:xfrm>
          <a:off x="215659" y="1866756"/>
          <a:ext cx="7054714" cy="4310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58BF762E-54C4-4A8C-BDCE-3614E14032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14" name="Immagine 12">
            <a:extLst>
              <a:ext uri="{FF2B5EF4-FFF2-40B4-BE49-F238E27FC236}">
                <a16:creationId xmlns:a16="http://schemas.microsoft.com/office/drawing/2014/main" id="{D7850FCB-604D-436C-A03A-77719256F92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442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CDCDE-DE9E-4C6B-9BDA-9816FADD4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Implementation of the ESG </a:t>
            </a:r>
            <a:r>
              <a:rPr lang="en-US" dirty="0">
                <a:solidFill>
                  <a:schemeClr val="accent2"/>
                </a:solidFill>
              </a:rPr>
              <a:t>2.1</a:t>
            </a:r>
            <a:r>
              <a:rPr lang="en-US" dirty="0"/>
              <a:t> Achievements and challenges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C22B71A-0427-464F-A61E-5DE6F25B09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09043"/>
              </p:ext>
            </p:extLst>
          </p:nvPr>
        </p:nvGraphicFramePr>
        <p:xfrm>
          <a:off x="536448" y="1846262"/>
          <a:ext cx="11314176" cy="41579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89888">
                  <a:extLst>
                    <a:ext uri="{9D8B030D-6E8A-4147-A177-3AD203B41FA5}">
                      <a16:colId xmlns:a16="http://schemas.microsoft.com/office/drawing/2014/main" val="2651201993"/>
                    </a:ext>
                  </a:extLst>
                </a:gridCol>
                <a:gridCol w="1929568">
                  <a:extLst>
                    <a:ext uri="{9D8B030D-6E8A-4147-A177-3AD203B41FA5}">
                      <a16:colId xmlns:a16="http://schemas.microsoft.com/office/drawing/2014/main" val="1797049966"/>
                    </a:ext>
                  </a:extLst>
                </a:gridCol>
                <a:gridCol w="2511845">
                  <a:extLst>
                    <a:ext uri="{9D8B030D-6E8A-4147-A177-3AD203B41FA5}">
                      <a16:colId xmlns:a16="http://schemas.microsoft.com/office/drawing/2014/main" val="3486326949"/>
                    </a:ext>
                  </a:extLst>
                </a:gridCol>
                <a:gridCol w="5482875">
                  <a:extLst>
                    <a:ext uri="{9D8B030D-6E8A-4147-A177-3AD203B41FA5}">
                      <a16:colId xmlns:a16="http://schemas.microsoft.com/office/drawing/2014/main" val="923835014"/>
                    </a:ext>
                  </a:extLst>
                </a:gridCol>
              </a:tblGrid>
              <a:tr h="6471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Achievements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 / Actions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4332282"/>
                  </a:ext>
                </a:extLst>
              </a:tr>
              <a:tr h="3510747">
                <a:tc>
                  <a:txBody>
                    <a:bodyPr/>
                    <a:lstStyle/>
                    <a:p>
                      <a:r>
                        <a:rPr lang="en-US" sz="1600" b="1" dirty="0"/>
                        <a:t>2.1</a:t>
                      </a:r>
                      <a:r>
                        <a:rPr lang="en-US" sz="1600" dirty="0"/>
                        <a:t> Consideration of internal quality assurance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Holy See, Finland, Ireland, Norway, Belgium FL, Cyprus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Czech Republic, Croatia, Slovakia, Romania, Slovenia, Malta, Switzerland, Latvia, The Netherlands, Luxembourg, Russia, Austria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Guidelines and support for HE to develop IQA procedures and institutional strategic planning</a:t>
                      </a:r>
                      <a:r>
                        <a:rPr lang="en-US" dirty="0"/>
                        <a:t>; identify ways to build the </a:t>
                      </a:r>
                      <a:r>
                        <a:rPr lang="en-US" b="1" dirty="0"/>
                        <a:t>quality culture</a:t>
                      </a:r>
                      <a:r>
                        <a:rPr lang="en-US" dirty="0"/>
                        <a:t>;  sharing knowledge and good practices among HEI and collaboration QA agencies - HEI;  simplify standards; how to asses the effectiveness of IQA; combat academic fraud practices; </a:t>
                      </a:r>
                      <a:r>
                        <a:rPr lang="en-US" b="1" dirty="0"/>
                        <a:t>digitalization</a:t>
                      </a:r>
                      <a:r>
                        <a:rPr lang="en-US" dirty="0"/>
                        <a:t> of procedures; evaluation of online study </a:t>
                      </a:r>
                      <a:r>
                        <a:rPr lang="en-US" dirty="0" err="1"/>
                        <a:t>programmes</a:t>
                      </a:r>
                      <a:r>
                        <a:rPr lang="en-US" dirty="0"/>
                        <a:t>; encourage HEI towards a </a:t>
                      </a:r>
                      <a:r>
                        <a:rPr lang="en-US" b="1" dirty="0"/>
                        <a:t>self – critical approach </a:t>
                      </a:r>
                      <a:r>
                        <a:rPr lang="en-US" dirty="0"/>
                        <a:t>when conducting QA procedures; moving from </a:t>
                      </a:r>
                      <a:r>
                        <a:rPr lang="en-US" dirty="0" err="1"/>
                        <a:t>programme</a:t>
                      </a:r>
                      <a:r>
                        <a:rPr lang="en-US" dirty="0"/>
                        <a:t> level to institutional level accreditation; focus on the external audit of the IQA procedures – more </a:t>
                      </a:r>
                      <a:r>
                        <a:rPr lang="en-US" b="1" dirty="0"/>
                        <a:t>trust</a:t>
                      </a:r>
                      <a:r>
                        <a:rPr lang="en-US" dirty="0"/>
                        <a:t>, less control.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382448"/>
                  </a:ext>
                </a:extLst>
              </a:tr>
            </a:tbl>
          </a:graphicData>
        </a:graphic>
      </p:graphicFrame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EB70E9BF-64DF-4CFA-BDF0-3FD13934F2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6" name="Immagine 12">
            <a:extLst>
              <a:ext uri="{FF2B5EF4-FFF2-40B4-BE49-F238E27FC236}">
                <a16:creationId xmlns:a16="http://schemas.microsoft.com/office/drawing/2014/main" id="{B434AB13-C151-4A2E-8395-1F388D5371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327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CDCDE-DE9E-4C6B-9BDA-9816FADD4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Implementation of the ESG </a:t>
            </a:r>
            <a:r>
              <a:rPr lang="en-US" dirty="0">
                <a:solidFill>
                  <a:schemeClr val="accent2"/>
                </a:solidFill>
              </a:rPr>
              <a:t>2.2</a:t>
            </a:r>
            <a:r>
              <a:rPr lang="en-US" dirty="0"/>
              <a:t> Achievements and challenges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C22B71A-0427-464F-A61E-5DE6F25B09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9278490"/>
              </p:ext>
            </p:extLst>
          </p:nvPr>
        </p:nvGraphicFramePr>
        <p:xfrm>
          <a:off x="536448" y="1846262"/>
          <a:ext cx="11314176" cy="41579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5740">
                  <a:extLst>
                    <a:ext uri="{9D8B030D-6E8A-4147-A177-3AD203B41FA5}">
                      <a16:colId xmlns:a16="http://schemas.microsoft.com/office/drawing/2014/main" val="2651201993"/>
                    </a:ext>
                  </a:extLst>
                </a:gridCol>
                <a:gridCol w="1773716">
                  <a:extLst>
                    <a:ext uri="{9D8B030D-6E8A-4147-A177-3AD203B41FA5}">
                      <a16:colId xmlns:a16="http://schemas.microsoft.com/office/drawing/2014/main" val="1797049966"/>
                    </a:ext>
                  </a:extLst>
                </a:gridCol>
                <a:gridCol w="2511845">
                  <a:extLst>
                    <a:ext uri="{9D8B030D-6E8A-4147-A177-3AD203B41FA5}">
                      <a16:colId xmlns:a16="http://schemas.microsoft.com/office/drawing/2014/main" val="3486326949"/>
                    </a:ext>
                  </a:extLst>
                </a:gridCol>
                <a:gridCol w="5482875">
                  <a:extLst>
                    <a:ext uri="{9D8B030D-6E8A-4147-A177-3AD203B41FA5}">
                      <a16:colId xmlns:a16="http://schemas.microsoft.com/office/drawing/2014/main" val="923835014"/>
                    </a:ext>
                  </a:extLst>
                </a:gridCol>
              </a:tblGrid>
              <a:tr h="6471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Achievements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 / Actions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4332282"/>
                  </a:ext>
                </a:extLst>
              </a:tr>
              <a:tr h="3510747">
                <a:tc>
                  <a:txBody>
                    <a:bodyPr/>
                    <a:lstStyle/>
                    <a:p>
                      <a:r>
                        <a:rPr lang="en-US" sz="1600" b="1" dirty="0"/>
                        <a:t>2.2 </a:t>
                      </a:r>
                      <a:r>
                        <a:rPr lang="en-US" sz="1600" b="0" dirty="0"/>
                        <a:t>Designing methodologies fit for purpose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Holy See, Germany, Croatia, France, Finland,  Sweden, Belgium FL, the Netherlands, Luxembourg, Austria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Croatia, Finland, Ireland, Slovakia, Hungary, Romania, Slovenia, Norway, Malta, Switzerland, Latvia, Cyprus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Improving </a:t>
                      </a:r>
                      <a:r>
                        <a:rPr lang="en-US" b="1" dirty="0"/>
                        <a:t>data management </a:t>
                      </a:r>
                      <a:r>
                        <a:rPr lang="en-US" dirty="0"/>
                        <a:t>for decision making; taking into consideration the </a:t>
                      </a:r>
                      <a:r>
                        <a:rPr lang="en-US" b="1" dirty="0"/>
                        <a:t>social role </a:t>
                      </a:r>
                      <a:r>
                        <a:rPr lang="en-US" dirty="0"/>
                        <a:t>of HEIs; engagement of </a:t>
                      </a:r>
                      <a:r>
                        <a:rPr lang="en-US" b="1" dirty="0"/>
                        <a:t>stakeholders</a:t>
                      </a:r>
                      <a:r>
                        <a:rPr lang="en-US" dirty="0"/>
                        <a:t>, as for example employers; evaluation of private HEI; ex-post evaluation of </a:t>
                      </a:r>
                      <a:r>
                        <a:rPr lang="en-US" dirty="0" err="1"/>
                        <a:t>programmes</a:t>
                      </a:r>
                      <a:r>
                        <a:rPr lang="en-US" dirty="0"/>
                        <a:t>; </a:t>
                      </a:r>
                      <a:r>
                        <a:rPr lang="en-US" dirty="0" err="1"/>
                        <a:t>analyse</a:t>
                      </a:r>
                      <a:r>
                        <a:rPr lang="en-US" dirty="0"/>
                        <a:t> how different types of EQA procedures could be correlated and simplified to </a:t>
                      </a:r>
                      <a:r>
                        <a:rPr lang="en-US" b="1" dirty="0"/>
                        <a:t>reduce burden </a:t>
                      </a:r>
                      <a:r>
                        <a:rPr lang="en-US" dirty="0"/>
                        <a:t>on HEI; assessing learning outcomes implementation and student centeredness; including the perspective of students in MBA type study </a:t>
                      </a:r>
                      <a:r>
                        <a:rPr lang="en-US" dirty="0" err="1"/>
                        <a:t>programmes</a:t>
                      </a:r>
                      <a:r>
                        <a:rPr lang="en-US" dirty="0"/>
                        <a:t> evaluation; clarify </a:t>
                      </a:r>
                      <a:r>
                        <a:rPr lang="en-US" b="1" dirty="0"/>
                        <a:t>added value </a:t>
                      </a:r>
                      <a:r>
                        <a:rPr lang="en-US" dirty="0"/>
                        <a:t>of each procedure.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382448"/>
                  </a:ext>
                </a:extLst>
              </a:tr>
            </a:tbl>
          </a:graphicData>
        </a:graphic>
      </p:graphicFrame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D048637F-CF84-4E28-AA94-30427A2D81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6" name="Immagine 12">
            <a:extLst>
              <a:ext uri="{FF2B5EF4-FFF2-40B4-BE49-F238E27FC236}">
                <a16:creationId xmlns:a16="http://schemas.microsoft.com/office/drawing/2014/main" id="{FFF4C47E-4942-4705-973E-4EACFCE7F6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12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CDCDE-DE9E-4C6B-9BDA-9816FADD4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Implementation of the ESG </a:t>
            </a:r>
            <a:r>
              <a:rPr lang="en-US" dirty="0">
                <a:solidFill>
                  <a:schemeClr val="accent2"/>
                </a:solidFill>
              </a:rPr>
              <a:t>2.3 </a:t>
            </a:r>
            <a:r>
              <a:rPr lang="en-US" dirty="0"/>
              <a:t>Achievements and challenges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C22B71A-0427-464F-A61E-5DE6F25B09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6228979"/>
              </p:ext>
            </p:extLst>
          </p:nvPr>
        </p:nvGraphicFramePr>
        <p:xfrm>
          <a:off x="536448" y="1846262"/>
          <a:ext cx="11314176" cy="41579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5740">
                  <a:extLst>
                    <a:ext uri="{9D8B030D-6E8A-4147-A177-3AD203B41FA5}">
                      <a16:colId xmlns:a16="http://schemas.microsoft.com/office/drawing/2014/main" val="2651201993"/>
                    </a:ext>
                  </a:extLst>
                </a:gridCol>
                <a:gridCol w="1773716">
                  <a:extLst>
                    <a:ext uri="{9D8B030D-6E8A-4147-A177-3AD203B41FA5}">
                      <a16:colId xmlns:a16="http://schemas.microsoft.com/office/drawing/2014/main" val="1797049966"/>
                    </a:ext>
                  </a:extLst>
                </a:gridCol>
                <a:gridCol w="2511845">
                  <a:extLst>
                    <a:ext uri="{9D8B030D-6E8A-4147-A177-3AD203B41FA5}">
                      <a16:colId xmlns:a16="http://schemas.microsoft.com/office/drawing/2014/main" val="3486326949"/>
                    </a:ext>
                  </a:extLst>
                </a:gridCol>
                <a:gridCol w="5482875">
                  <a:extLst>
                    <a:ext uri="{9D8B030D-6E8A-4147-A177-3AD203B41FA5}">
                      <a16:colId xmlns:a16="http://schemas.microsoft.com/office/drawing/2014/main" val="923835014"/>
                    </a:ext>
                  </a:extLst>
                </a:gridCol>
              </a:tblGrid>
              <a:tr h="6471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Achievements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 / Actions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4332282"/>
                  </a:ext>
                </a:extLst>
              </a:tr>
              <a:tr h="3510747">
                <a:tc>
                  <a:txBody>
                    <a:bodyPr/>
                    <a:lstStyle/>
                    <a:p>
                      <a:r>
                        <a:rPr lang="en-US" sz="1600" b="1" dirty="0"/>
                        <a:t>2.3 </a:t>
                      </a:r>
                      <a:r>
                        <a:rPr lang="en-US" sz="1600" b="0" dirty="0"/>
                        <a:t>Implementing processes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Croatia, Finland, Ireland, Norway, Cyprus,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Holy See, Czech Republic, Germany, Slovakia, Slovenia, Malta, Latvia, Austria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Develop </a:t>
                      </a:r>
                      <a:r>
                        <a:rPr lang="en-US" b="1" dirty="0"/>
                        <a:t>procedures with increased impact; follow–up </a:t>
                      </a:r>
                      <a:r>
                        <a:rPr lang="en-US" dirty="0"/>
                        <a:t>procedures; incorporate site visits for study </a:t>
                      </a:r>
                      <a:r>
                        <a:rPr lang="en-US" dirty="0" err="1"/>
                        <a:t>programmes</a:t>
                      </a:r>
                      <a:r>
                        <a:rPr lang="en-US" dirty="0"/>
                        <a:t>, without increasing the workload of evaluation committees; legislative constraints to the publication of reports; assuring </a:t>
                      </a:r>
                      <a:r>
                        <a:rPr lang="en-US" b="1" dirty="0"/>
                        <a:t>quality of reports and consistency </a:t>
                      </a:r>
                      <a:r>
                        <a:rPr lang="en-US" dirty="0"/>
                        <a:t>between very diverse types of study </a:t>
                      </a:r>
                      <a:r>
                        <a:rPr lang="en-US" dirty="0" err="1"/>
                        <a:t>programmes</a:t>
                      </a:r>
                      <a:r>
                        <a:rPr lang="en-US" dirty="0"/>
                        <a:t>, HEI or even in time; how procedures will be conducted in the </a:t>
                      </a:r>
                      <a:r>
                        <a:rPr lang="en-US" b="1" dirty="0"/>
                        <a:t>post-pandemic</a:t>
                      </a:r>
                      <a:r>
                        <a:rPr lang="en-US" dirty="0"/>
                        <a:t> time, online site visits.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382448"/>
                  </a:ext>
                </a:extLst>
              </a:tr>
            </a:tbl>
          </a:graphicData>
        </a:graphic>
      </p:graphicFrame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A2CEA414-A67B-41FB-8E09-F3B9D0E363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6" name="Immagine 12">
            <a:extLst>
              <a:ext uri="{FF2B5EF4-FFF2-40B4-BE49-F238E27FC236}">
                <a16:creationId xmlns:a16="http://schemas.microsoft.com/office/drawing/2014/main" id="{6529B28C-D189-43F6-A198-433D329561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330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CDCDE-DE9E-4C6B-9BDA-9816FADD4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Implementation of the ESG </a:t>
            </a:r>
            <a:r>
              <a:rPr lang="en-US" dirty="0">
                <a:solidFill>
                  <a:schemeClr val="accent2"/>
                </a:solidFill>
              </a:rPr>
              <a:t>2.4 </a:t>
            </a:r>
            <a:r>
              <a:rPr lang="en-US" dirty="0"/>
              <a:t>Achievements and challenges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C22B71A-0427-464F-A61E-5DE6F25B09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350855"/>
              </p:ext>
            </p:extLst>
          </p:nvPr>
        </p:nvGraphicFramePr>
        <p:xfrm>
          <a:off x="536448" y="1846262"/>
          <a:ext cx="11314176" cy="41579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5740">
                  <a:extLst>
                    <a:ext uri="{9D8B030D-6E8A-4147-A177-3AD203B41FA5}">
                      <a16:colId xmlns:a16="http://schemas.microsoft.com/office/drawing/2014/main" val="2651201993"/>
                    </a:ext>
                  </a:extLst>
                </a:gridCol>
                <a:gridCol w="1773716">
                  <a:extLst>
                    <a:ext uri="{9D8B030D-6E8A-4147-A177-3AD203B41FA5}">
                      <a16:colId xmlns:a16="http://schemas.microsoft.com/office/drawing/2014/main" val="1797049966"/>
                    </a:ext>
                  </a:extLst>
                </a:gridCol>
                <a:gridCol w="2511845">
                  <a:extLst>
                    <a:ext uri="{9D8B030D-6E8A-4147-A177-3AD203B41FA5}">
                      <a16:colId xmlns:a16="http://schemas.microsoft.com/office/drawing/2014/main" val="3486326949"/>
                    </a:ext>
                  </a:extLst>
                </a:gridCol>
                <a:gridCol w="5482875">
                  <a:extLst>
                    <a:ext uri="{9D8B030D-6E8A-4147-A177-3AD203B41FA5}">
                      <a16:colId xmlns:a16="http://schemas.microsoft.com/office/drawing/2014/main" val="923835014"/>
                    </a:ext>
                  </a:extLst>
                </a:gridCol>
              </a:tblGrid>
              <a:tr h="6471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Achievements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 / Actions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4332282"/>
                  </a:ext>
                </a:extLst>
              </a:tr>
              <a:tr h="3510747">
                <a:tc>
                  <a:txBody>
                    <a:bodyPr/>
                    <a:lstStyle/>
                    <a:p>
                      <a:r>
                        <a:rPr lang="en-US" sz="1600" b="1" dirty="0"/>
                        <a:t>2.4 </a:t>
                      </a:r>
                      <a:r>
                        <a:rPr lang="en-US" sz="1600" b="0" dirty="0"/>
                        <a:t>Peer review experts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Holy See, Finland, Romania, Norway, Latvia, Cyprus, the Netherlands, Luxembourg, Austria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Czech Republic, Croatia, Ireland, Slovakia, Hungary,  Slovenia, Switzerland.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Recruiting and involvement of </a:t>
                      </a:r>
                      <a:r>
                        <a:rPr lang="en-US" b="1" dirty="0"/>
                        <a:t>international experts</a:t>
                      </a:r>
                      <a:r>
                        <a:rPr lang="en-US" dirty="0"/>
                        <a:t>; increase the </a:t>
                      </a:r>
                      <a:r>
                        <a:rPr lang="en-US" b="1" dirty="0"/>
                        <a:t>effectiveness</a:t>
                      </a:r>
                      <a:r>
                        <a:rPr lang="en-US" dirty="0"/>
                        <a:t> of students and employers involvement; training and selection of experts; involving foreign students; students versus graduates.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382448"/>
                  </a:ext>
                </a:extLst>
              </a:tr>
            </a:tbl>
          </a:graphicData>
        </a:graphic>
      </p:graphicFrame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C84EA1B5-ABA7-4A30-9360-5CF7A6FD90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6" name="Immagine 12">
            <a:extLst>
              <a:ext uri="{FF2B5EF4-FFF2-40B4-BE49-F238E27FC236}">
                <a16:creationId xmlns:a16="http://schemas.microsoft.com/office/drawing/2014/main" id="{A4EF19B5-6B87-40F9-86BF-6E156CF330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868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CDCDE-DE9E-4C6B-9BDA-9816FADD4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Implementation of the ESG </a:t>
            </a:r>
            <a:r>
              <a:rPr lang="en-US" dirty="0">
                <a:solidFill>
                  <a:schemeClr val="accent2"/>
                </a:solidFill>
              </a:rPr>
              <a:t>2.5 </a:t>
            </a:r>
            <a:r>
              <a:rPr lang="en-US" dirty="0"/>
              <a:t>Achievements and challenges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C22B71A-0427-464F-A61E-5DE6F25B09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901254"/>
              </p:ext>
            </p:extLst>
          </p:nvPr>
        </p:nvGraphicFramePr>
        <p:xfrm>
          <a:off x="536448" y="1846262"/>
          <a:ext cx="11314176" cy="41579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5740">
                  <a:extLst>
                    <a:ext uri="{9D8B030D-6E8A-4147-A177-3AD203B41FA5}">
                      <a16:colId xmlns:a16="http://schemas.microsoft.com/office/drawing/2014/main" val="2651201993"/>
                    </a:ext>
                  </a:extLst>
                </a:gridCol>
                <a:gridCol w="1773716">
                  <a:extLst>
                    <a:ext uri="{9D8B030D-6E8A-4147-A177-3AD203B41FA5}">
                      <a16:colId xmlns:a16="http://schemas.microsoft.com/office/drawing/2014/main" val="1797049966"/>
                    </a:ext>
                  </a:extLst>
                </a:gridCol>
                <a:gridCol w="2511845">
                  <a:extLst>
                    <a:ext uri="{9D8B030D-6E8A-4147-A177-3AD203B41FA5}">
                      <a16:colId xmlns:a16="http://schemas.microsoft.com/office/drawing/2014/main" val="3486326949"/>
                    </a:ext>
                  </a:extLst>
                </a:gridCol>
                <a:gridCol w="5482875">
                  <a:extLst>
                    <a:ext uri="{9D8B030D-6E8A-4147-A177-3AD203B41FA5}">
                      <a16:colId xmlns:a16="http://schemas.microsoft.com/office/drawing/2014/main" val="923835014"/>
                    </a:ext>
                  </a:extLst>
                </a:gridCol>
              </a:tblGrid>
              <a:tr h="6471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Achievements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Challenges / Actions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4332282"/>
                  </a:ext>
                </a:extLst>
              </a:tr>
              <a:tr h="3510747">
                <a:tc>
                  <a:txBody>
                    <a:bodyPr/>
                    <a:lstStyle/>
                    <a:p>
                      <a:r>
                        <a:rPr lang="en-US" sz="1600" b="1" dirty="0"/>
                        <a:t>2.5 </a:t>
                      </a:r>
                      <a:r>
                        <a:rPr lang="en-US" sz="1600" b="0" dirty="0"/>
                        <a:t>Criteria for outcomes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Germany, Croatia, Finland, Slovenia, Norway, Malta, Austria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Holy See, Czech Republic, Sweden, Latvia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Support HEI in implementation of recommendations; </a:t>
                      </a:r>
                      <a:r>
                        <a:rPr lang="en-US" b="1" dirty="0"/>
                        <a:t>consistency</a:t>
                      </a:r>
                      <a:r>
                        <a:rPr lang="en-US" dirty="0"/>
                        <a:t> in interpretation of criteria; </a:t>
                      </a:r>
                      <a:r>
                        <a:rPr lang="en-US" b="1" dirty="0"/>
                        <a:t>simplification</a:t>
                      </a:r>
                      <a:r>
                        <a:rPr lang="en-US" dirty="0"/>
                        <a:t> and avoid overlapping of criteria between different types of evaluation; criteria imposed by law (administrative) versus quality oriented criteria.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382448"/>
                  </a:ext>
                </a:extLst>
              </a:tr>
            </a:tbl>
          </a:graphicData>
        </a:graphic>
      </p:graphicFrame>
      <p:pic>
        <p:nvPicPr>
          <p:cNvPr id="4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A047555D-F714-4DF9-BC9E-3A6111AE20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47" y="223939"/>
            <a:ext cx="817651" cy="1150024"/>
          </a:xfrm>
          <a:prstGeom prst="rect">
            <a:avLst/>
          </a:prstGeom>
        </p:spPr>
      </p:pic>
      <p:pic>
        <p:nvPicPr>
          <p:cNvPr id="6" name="Immagine 12">
            <a:extLst>
              <a:ext uri="{FF2B5EF4-FFF2-40B4-BE49-F238E27FC236}">
                <a16:creationId xmlns:a16="http://schemas.microsoft.com/office/drawing/2014/main" id="{039EDB33-4E40-4436-8C06-E190E88434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317" y="154867"/>
            <a:ext cx="996683" cy="128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64760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2723</TotalTime>
  <Words>2717</Words>
  <Application>Microsoft Office PowerPoint</Application>
  <PresentationFormat>Widescreen</PresentationFormat>
  <Paragraphs>239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Candara</vt:lpstr>
      <vt:lpstr>Wingdings</vt:lpstr>
      <vt:lpstr>Retrospect</vt:lpstr>
      <vt:lpstr>Initial Questionnaire - Results</vt:lpstr>
      <vt:lpstr>TPG Composition and answers</vt:lpstr>
      <vt:lpstr>Rome Communiqué </vt:lpstr>
      <vt:lpstr>Rome Communiqué </vt:lpstr>
      <vt:lpstr>Implementation of the ESG 2.1 Achievements and challenges</vt:lpstr>
      <vt:lpstr>Implementation of the ESG 2.2 Achievements and challenges</vt:lpstr>
      <vt:lpstr>Implementation of the ESG 2.3 Achievements and challenges</vt:lpstr>
      <vt:lpstr>Implementation of the ESG 2.4 Achievements and challenges</vt:lpstr>
      <vt:lpstr>Implementation of the ESG 2.5 Achievements and challenges</vt:lpstr>
      <vt:lpstr>Implementation of the ESG 3.1 Achievements and challenges</vt:lpstr>
      <vt:lpstr>Implementation of the ESG 3.3 Achievements and challenges</vt:lpstr>
      <vt:lpstr>Implementation of the ESG 3.4 Achievements and challenges</vt:lpstr>
      <vt:lpstr>Implementation of the ESG 3.6 Achievements and challenges</vt:lpstr>
      <vt:lpstr>Priorities</vt:lpstr>
      <vt:lpstr>Priorities - % countries for which activities  are included in strategies, action plans</vt:lpstr>
      <vt:lpstr>Priorities - Legislative framework in line with the ESG </vt:lpstr>
      <vt:lpstr>Priorities - Enhancement-oriented use of the ESG</vt:lpstr>
      <vt:lpstr>Priorities - Enhancement-oriented use of the ESG</vt:lpstr>
      <vt:lpstr>Priorities - Effectiveness of internal quality assurance arrangements, including the use of QA results in the decision-making process and quality culture as well as links to learning and teaching</vt:lpstr>
      <vt:lpstr>Priorities – Cross-border QA</vt:lpstr>
      <vt:lpstr>Priorities – The European Approach for Quality Assurance of Joint Programmes</vt:lpstr>
      <vt:lpstr>Priorities – Other topics</vt:lpstr>
      <vt:lpstr>Priorities – preliminary conclusions</vt:lpstr>
      <vt:lpstr>Priorities – Planned projects</vt:lpstr>
      <vt:lpstr>Priorities – Potential projects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Preview of the 2020  Rome Ministerial Communiqué</dc:title>
  <dc:creator>CristinaG</dc:creator>
  <cp:lastModifiedBy>Daniela Cristina Ghitulica (24314)</cp:lastModifiedBy>
  <cp:revision>114</cp:revision>
  <dcterms:created xsi:type="dcterms:W3CDTF">2020-10-14T09:33:03Z</dcterms:created>
  <dcterms:modified xsi:type="dcterms:W3CDTF">2021-06-30T10:10:51Z</dcterms:modified>
</cp:coreProperties>
</file>