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98" r:id="rId3"/>
    <p:sldId id="293" r:id="rId4"/>
    <p:sldId id="297" r:id="rId5"/>
    <p:sldId id="256" r:id="rId6"/>
    <p:sldId id="257" r:id="rId7"/>
    <p:sldId id="258" r:id="rId8"/>
    <p:sldId id="262" r:id="rId9"/>
    <p:sldId id="260" r:id="rId10"/>
    <p:sldId id="296" r:id="rId11"/>
    <p:sldId id="294"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6"/>
    <p:restoredTop sz="94679"/>
  </p:normalViewPr>
  <p:slideViewPr>
    <p:cSldViewPr snapToGrid="0">
      <p:cViewPr varScale="1">
        <p:scale>
          <a:sx n="70" d="100"/>
          <a:sy n="70" d="100"/>
        </p:scale>
        <p:origin x="216"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DDE14-EA07-4FD8-B54C-B0A325C75ACD}" type="datetimeFigureOut">
              <a:rPr lang="ru-RU" smtClean="0"/>
              <a:t>17.10.2022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18E82-8600-442F-9238-1F85B5E90378}" type="slidenum">
              <a:rPr lang="ru-RU" smtClean="0"/>
              <a:t>‹#›</a:t>
            </a:fld>
            <a:endParaRPr lang="ru-RU"/>
          </a:p>
        </p:txBody>
      </p:sp>
    </p:spTree>
    <p:extLst>
      <p:ext uri="{BB962C8B-B14F-4D97-AF65-F5344CB8AC3E}">
        <p14:creationId xmlns:p14="http://schemas.microsoft.com/office/powerpoint/2010/main" val="253243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C34515F3-F994-44F1-A3D0-9C16DEE69C16}" type="slidenum">
              <a:rPr lang="en-US" smtClean="0"/>
              <a:t>1</a:t>
            </a:fld>
            <a:endParaRPr lang="en-US"/>
          </a:p>
        </p:txBody>
      </p:sp>
    </p:spTree>
    <p:extLst>
      <p:ext uri="{BB962C8B-B14F-4D97-AF65-F5344CB8AC3E}">
        <p14:creationId xmlns:p14="http://schemas.microsoft.com/office/powerpoint/2010/main" val="45612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B18E82-8600-442F-9238-1F85B5E90378}" type="slidenum">
              <a:rPr lang="ru-RU" smtClean="0"/>
              <a:t>9</a:t>
            </a:fld>
            <a:endParaRPr lang="ru-RU"/>
          </a:p>
        </p:txBody>
      </p:sp>
    </p:spTree>
    <p:extLst>
      <p:ext uri="{BB962C8B-B14F-4D97-AF65-F5344CB8AC3E}">
        <p14:creationId xmlns:p14="http://schemas.microsoft.com/office/powerpoint/2010/main" val="426127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B18E82-8600-442F-9238-1F85B5E90378}" type="slidenum">
              <a:rPr lang="ru-RU" smtClean="0"/>
              <a:t>11</a:t>
            </a:fld>
            <a:endParaRPr lang="ru-RU"/>
          </a:p>
        </p:txBody>
      </p:sp>
    </p:spTree>
    <p:extLst>
      <p:ext uri="{BB962C8B-B14F-4D97-AF65-F5344CB8AC3E}">
        <p14:creationId xmlns:p14="http://schemas.microsoft.com/office/powerpoint/2010/main" val="267757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413155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314421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71114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12842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74121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57888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CD9DA9B-C5F3-44A7-B94C-EF88F2DDCA88}" type="datetimeFigureOut">
              <a:rPr lang="ru-RU" smtClean="0"/>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20223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CD9DA9B-C5F3-44A7-B94C-EF88F2DDCA88}" type="datetimeFigureOut">
              <a:rPr lang="ru-RU" smtClean="0"/>
              <a:t>17.10.2022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50034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CD9DA9B-C5F3-44A7-B94C-EF88F2DDCA88}" type="datetimeFigureOut">
              <a:rPr lang="ru-RU" smtClean="0"/>
              <a:t>17.10.2022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42385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D9DA9B-C5F3-44A7-B94C-EF88F2DDCA88}" type="datetimeFigureOut">
              <a:rPr lang="ru-RU" smtClean="0"/>
              <a:t>17.10.2022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10562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CD9DA9B-C5F3-44A7-B94C-EF88F2DDCA88}" type="datetimeFigureOut">
              <a:rPr lang="ru-RU" smtClean="0"/>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2570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CD9DA9B-C5F3-44A7-B94C-EF88F2DDCA88}" type="datetimeFigureOut">
              <a:rPr lang="ru-RU" smtClean="0"/>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83739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8308D-EA1C-4B70-A102-EB85BD44C8B9}" type="slidenum">
              <a:rPr lang="ru-RU" smtClean="0"/>
              <a:t>‹#›</a:t>
            </a:fld>
            <a:endParaRPr lang="ru-RU"/>
          </a:p>
        </p:txBody>
      </p:sp>
    </p:spTree>
    <p:extLst>
      <p:ext uri="{BB962C8B-B14F-4D97-AF65-F5344CB8AC3E}">
        <p14:creationId xmlns:p14="http://schemas.microsoft.com/office/powerpoint/2010/main" val="159452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53" y="1102048"/>
            <a:ext cx="11218528" cy="6016033"/>
          </a:xfrm>
          <a:prstGeom prst="rect">
            <a:avLst/>
          </a:prstGeom>
        </p:spPr>
      </p:pic>
      <p:sp>
        <p:nvSpPr>
          <p:cNvPr id="14" name="Скругленный прямоугольник 13"/>
          <p:cNvSpPr/>
          <p:nvPr/>
        </p:nvSpPr>
        <p:spPr>
          <a:xfrm>
            <a:off x="1241659" y="5046063"/>
            <a:ext cx="9066293" cy="1670526"/>
          </a:xfrm>
          <a:prstGeom prst="roundRect">
            <a:avLst/>
          </a:prstGeom>
          <a:solidFill>
            <a:schemeClr val="accent3">
              <a:lumMod val="20000"/>
              <a:lumOff val="80000"/>
              <a:alpha val="50000"/>
            </a:schemeClr>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Прямоугольник 20"/>
          <p:cNvSpPr/>
          <p:nvPr/>
        </p:nvSpPr>
        <p:spPr>
          <a:xfrm>
            <a:off x="10058400" y="0"/>
            <a:ext cx="2133600" cy="6858000"/>
          </a:xfrm>
          <a:prstGeom prst="rect">
            <a:avLst/>
          </a:prstGeom>
          <a:solidFill>
            <a:srgbClr val="008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2848" y="2036563"/>
            <a:ext cx="9360000" cy="45719"/>
          </a:xfrm>
          <a:prstGeom prst="rect">
            <a:avLst/>
          </a:prstGeom>
        </p:spPr>
      </p:pic>
      <p:sp>
        <p:nvSpPr>
          <p:cNvPr id="12" name="TextBox 11"/>
          <p:cNvSpPr txBox="1"/>
          <p:nvPr/>
        </p:nvSpPr>
        <p:spPr>
          <a:xfrm>
            <a:off x="907540" y="2205219"/>
            <a:ext cx="8816741" cy="255454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Development of the Central Asian Higher Education Area</a:t>
            </a:r>
          </a:p>
          <a:p>
            <a:pPr algn="ctr"/>
            <a:r>
              <a:rPr lang="en-US" sz="2400" b="1" dirty="0">
                <a:latin typeface="Arial" panose="020B0604020202020204" pitchFamily="34" charset="0"/>
                <a:cs typeface="Arial" panose="020B0604020202020204" pitchFamily="34" charset="0"/>
              </a:rPr>
              <a:t> based on the principles of the Bologna Process</a:t>
            </a: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000" i="0" dirty="0">
                <a:effectLst/>
                <a:latin typeface="Arial" panose="020B0604020202020204" pitchFamily="34" charset="0"/>
                <a:cs typeface="Arial" panose="020B0604020202020204" pitchFamily="34" charset="0"/>
              </a:rPr>
              <a:t>CG on Global Policy Dialogue </a:t>
            </a:r>
          </a:p>
          <a:p>
            <a:pPr algn="ctr"/>
            <a:r>
              <a:rPr lang="en-US" sz="2000" i="0" dirty="0">
                <a:effectLst/>
                <a:latin typeface="Arial" panose="020B0604020202020204" pitchFamily="34" charset="0"/>
                <a:cs typeface="Arial" panose="020B0604020202020204" pitchFamily="34" charset="0"/>
              </a:rPr>
              <a:t>24 October 2022</a:t>
            </a:r>
          </a:p>
          <a:p>
            <a:pPr algn="ctr"/>
            <a:endParaRPr lang="ru-RU" sz="2400" dirty="0">
              <a:latin typeface="Arial" panose="020B0604020202020204" pitchFamily="34" charset="0"/>
              <a:cs typeface="Arial" panose="020B0604020202020204" pitchFamily="34" charset="0"/>
            </a:endParaRPr>
          </a:p>
        </p:txBody>
      </p:sp>
      <p:sp>
        <p:nvSpPr>
          <p:cNvPr id="3" name="TextBox 2"/>
          <p:cNvSpPr txBox="1"/>
          <p:nvPr/>
        </p:nvSpPr>
        <p:spPr>
          <a:xfrm>
            <a:off x="2682704" y="5419661"/>
            <a:ext cx="6770248" cy="1200329"/>
          </a:xfrm>
          <a:prstGeom prst="rect">
            <a:avLst/>
          </a:prstGeom>
          <a:noFill/>
        </p:spPr>
        <p:txBody>
          <a:bodyPr wrap="square" rtlCol="0">
            <a:spAutoFit/>
          </a:bodyPr>
          <a:lstStyle/>
          <a:p>
            <a:pPr algn="ctr"/>
            <a:r>
              <a:rPr lang="en-US" b="1" dirty="0">
                <a:solidFill>
                  <a:srgbClr val="434042"/>
                </a:solidFill>
                <a:latin typeface="Arial" panose="020B0604020202020204" pitchFamily="34" charset="0"/>
                <a:cs typeface="Arial" panose="020B0604020202020204" pitchFamily="34" charset="0"/>
              </a:rPr>
              <a:t>K.A. </a:t>
            </a:r>
            <a:r>
              <a:rPr lang="en-US" b="1" dirty="0" err="1">
                <a:solidFill>
                  <a:srgbClr val="434042"/>
                </a:solidFill>
                <a:latin typeface="Arial" panose="020B0604020202020204" pitchFamily="34" charset="0"/>
                <a:cs typeface="Arial" panose="020B0604020202020204" pitchFamily="34" charset="0"/>
              </a:rPr>
              <a:t>Yergaliyev</a:t>
            </a:r>
            <a:endParaRPr lang="en-US" b="1" dirty="0">
              <a:solidFill>
                <a:srgbClr val="434042"/>
              </a:solidFill>
              <a:latin typeface="Arial" panose="020B0604020202020204" pitchFamily="34" charset="0"/>
              <a:cs typeface="Arial" panose="020B0604020202020204" pitchFamily="34" charset="0"/>
            </a:endParaRPr>
          </a:p>
          <a:p>
            <a:pPr algn="ctr"/>
            <a:r>
              <a:rPr lang="en-US" b="1" dirty="0">
                <a:solidFill>
                  <a:srgbClr val="434042"/>
                </a:solidFill>
                <a:latin typeface="Arial" panose="020B0604020202020204" pitchFamily="34" charset="0"/>
                <a:cs typeface="Arial" panose="020B0604020202020204" pitchFamily="34" charset="0"/>
              </a:rPr>
              <a:t>MD MPH Dr.PH</a:t>
            </a:r>
            <a:endParaRPr lang="ru-RU" b="1" dirty="0">
              <a:solidFill>
                <a:srgbClr val="434042"/>
              </a:solidFill>
              <a:latin typeface="Arial" panose="020B0604020202020204" pitchFamily="34" charset="0"/>
              <a:cs typeface="Arial" panose="020B0604020202020204" pitchFamily="34" charset="0"/>
            </a:endParaRPr>
          </a:p>
          <a:p>
            <a:pPr algn="ctr"/>
            <a:r>
              <a:rPr lang="en-US" dirty="0">
                <a:solidFill>
                  <a:srgbClr val="434042"/>
                </a:solidFill>
                <a:latin typeface="Arial" panose="020B0604020202020204" pitchFamily="34" charset="0"/>
                <a:cs typeface="Arial" panose="020B0604020202020204" pitchFamily="34" charset="0"/>
              </a:rPr>
              <a:t>Vice-minister of Science and Higher Education </a:t>
            </a:r>
          </a:p>
          <a:p>
            <a:pPr algn="ctr"/>
            <a:r>
              <a:rPr lang="en-US" dirty="0">
                <a:solidFill>
                  <a:srgbClr val="434042"/>
                </a:solidFill>
                <a:latin typeface="Arial" panose="020B0604020202020204" pitchFamily="34" charset="0"/>
                <a:cs typeface="Arial" panose="020B0604020202020204" pitchFamily="34" charset="0"/>
              </a:rPr>
              <a:t>of the Republic of Kazakhstan</a:t>
            </a:r>
            <a:endParaRPr lang="ru-RU" dirty="0">
              <a:solidFill>
                <a:srgbClr val="434042"/>
              </a:solidFill>
              <a:latin typeface="Arial" panose="020B0604020202020204" pitchFamily="34" charset="0"/>
              <a:cs typeface="Arial" panose="020B0604020202020204" pitchFamily="34" charset="0"/>
            </a:endParaRPr>
          </a:p>
        </p:txBody>
      </p:sp>
      <p:sp>
        <p:nvSpPr>
          <p:cNvPr id="26" name="Скругленный прямоугольник 25"/>
          <p:cNvSpPr/>
          <p:nvPr/>
        </p:nvSpPr>
        <p:spPr>
          <a:xfrm>
            <a:off x="1477181" y="5046063"/>
            <a:ext cx="229072" cy="1670526"/>
          </a:xfrm>
          <a:prstGeom prst="round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Рисунок 1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2848" y="4543670"/>
            <a:ext cx="9360000" cy="45719"/>
          </a:xfrm>
          <a:prstGeom prst="rect">
            <a:avLst/>
          </a:prstGeom>
        </p:spPr>
      </p:pic>
    </p:spTree>
    <p:extLst>
      <p:ext uri="{BB962C8B-B14F-4D97-AF65-F5344CB8AC3E}">
        <p14:creationId xmlns:p14="http://schemas.microsoft.com/office/powerpoint/2010/main" val="376079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243840"/>
            <a:ext cx="9593580" cy="1325563"/>
          </a:xfrm>
        </p:spPr>
        <p:txBody>
          <a:bodyPr>
            <a:normAutofit fontScale="90000"/>
          </a:bodyPr>
          <a:lstStyle/>
          <a:p>
            <a:pPr algn="ctr"/>
            <a:r>
              <a:rPr lang="en-US" sz="2400" b="1" dirty="0">
                <a:solidFill>
                  <a:schemeClr val="tx2">
                    <a:lumMod val="75000"/>
                  </a:schemeClr>
                </a:solidFill>
                <a:latin typeface="Arial" panose="020B0604020202020204" pitchFamily="34" charset="0"/>
                <a:cs typeface="Arial" panose="020B0604020202020204" pitchFamily="34" charset="0"/>
              </a:rPr>
              <a:t>Joint statement</a:t>
            </a:r>
            <a:br>
              <a:rPr lang="en-US" sz="2400" b="1" dirty="0">
                <a:solidFill>
                  <a:schemeClr val="tx2">
                    <a:lumMod val="75000"/>
                  </a:schemeClr>
                </a:solidFill>
                <a:latin typeface="Arial" panose="020B0604020202020204" pitchFamily="34" charset="0"/>
                <a:cs typeface="Arial" panose="020B0604020202020204" pitchFamily="34" charset="0"/>
              </a:rPr>
            </a:br>
            <a:r>
              <a:rPr lang="en-US" sz="2400" b="1" dirty="0">
                <a:solidFill>
                  <a:schemeClr val="tx2">
                    <a:lumMod val="75000"/>
                  </a:schemeClr>
                </a:solidFill>
                <a:latin typeface="Arial" panose="020B0604020202020204" pitchFamily="34" charset="0"/>
                <a:cs typeface="Arial" panose="020B0604020202020204" pitchFamily="34" charset="0"/>
              </a:rPr>
              <a:t>on the results of the Rectors' Conference</a:t>
            </a:r>
            <a:br>
              <a:rPr lang="en-US" sz="2400" b="1" dirty="0">
                <a:solidFill>
                  <a:schemeClr val="tx2">
                    <a:lumMod val="75000"/>
                  </a:schemeClr>
                </a:solidFill>
                <a:latin typeface="Arial" panose="020B0604020202020204" pitchFamily="34" charset="0"/>
                <a:cs typeface="Arial" panose="020B0604020202020204" pitchFamily="34" charset="0"/>
              </a:rPr>
            </a:br>
            <a:r>
              <a:rPr lang="en-US" sz="2400" b="1" dirty="0">
                <a:solidFill>
                  <a:schemeClr val="tx2">
                    <a:lumMod val="75000"/>
                  </a:schemeClr>
                </a:solidFill>
                <a:latin typeface="Arial" panose="020B0604020202020204" pitchFamily="34" charset="0"/>
                <a:cs typeface="Arial" panose="020B0604020202020204" pitchFamily="34" charset="0"/>
              </a:rPr>
              <a:t>with the participation of representatives of the BFUG, ministries and universities of Central Asia</a:t>
            </a:r>
            <a:endParaRPr lang="ru-RU" sz="2400" b="1" dirty="0">
              <a:solidFill>
                <a:schemeClr val="tx2">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657350" y="1867320"/>
            <a:ext cx="9593580" cy="5189220"/>
          </a:xfrm>
        </p:spPr>
        <p:txBody>
          <a:bodyPr>
            <a:noAutofit/>
          </a:bodyPr>
          <a:lstStyle/>
          <a:p>
            <a:pPr marL="0" indent="0" algn="r">
              <a:buNone/>
            </a:pPr>
            <a:r>
              <a:rPr lang="en-US" sz="2000" b="1" dirty="0">
                <a:solidFill>
                  <a:srgbClr val="0070C0"/>
                </a:solidFill>
                <a:latin typeface="Arial" panose="020B0604020202020204" pitchFamily="34" charset="0"/>
                <a:cs typeface="Arial" panose="020B0604020202020204" pitchFamily="34" charset="0"/>
              </a:rPr>
              <a:t>Astana, 6 October 2022</a:t>
            </a:r>
          </a:p>
          <a:p>
            <a:pPr marL="0" indent="0" algn="r">
              <a:buNone/>
            </a:pPr>
            <a:endParaRPr lang="en-US" sz="2000" b="1" dirty="0">
              <a:solidFill>
                <a:srgbClr val="0070C0"/>
              </a:solidFill>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working on agreed mechanisms for mutual recognition of educational documents within the Central Asian Higher Education Area</a:t>
            </a:r>
          </a:p>
          <a:p>
            <a:pPr>
              <a:lnSpc>
                <a:spcPct val="100000"/>
              </a:lnSpc>
            </a:pPr>
            <a:r>
              <a:rPr lang="en-US" sz="1800" dirty="0">
                <a:latin typeface="Arial" panose="020B0604020202020204" pitchFamily="34" charset="0"/>
                <a:cs typeface="Arial" panose="020B0604020202020204" pitchFamily="34" charset="0"/>
              </a:rPr>
              <a:t>development of unified approaches to quality assurance of higher education based on European Standards and guidelines for quality Assurance (ESG).</a:t>
            </a:r>
          </a:p>
          <a:p>
            <a:pPr>
              <a:lnSpc>
                <a:spcPct val="100000"/>
              </a:lnSpc>
            </a:pPr>
            <a:r>
              <a:rPr lang="en-US" sz="1800" dirty="0">
                <a:latin typeface="Arial" panose="020B0604020202020204" pitchFamily="34" charset="0"/>
                <a:cs typeface="Arial" panose="020B0604020202020204" pitchFamily="34" charset="0"/>
              </a:rPr>
              <a:t>regular meetings of the highest body of the Central Asian Higher Education Area - the Ministerial Conference</a:t>
            </a:r>
          </a:p>
          <a:p>
            <a:pPr>
              <a:lnSpc>
                <a:spcPct val="100000"/>
              </a:lnSpc>
            </a:pPr>
            <a:r>
              <a:rPr lang="en-US" sz="1800" dirty="0">
                <a:latin typeface="Arial" panose="020B0604020202020204" pitchFamily="34" charset="0"/>
                <a:cs typeface="Arial" panose="020B0604020202020204" pitchFamily="34" charset="0"/>
              </a:rPr>
              <a:t>create an executive body – the Bureau of the Central Asian Higher Education Area on parity terms</a:t>
            </a:r>
          </a:p>
          <a:p>
            <a:pPr>
              <a:lnSpc>
                <a:spcPct val="100000"/>
              </a:lnSpc>
            </a:pPr>
            <a:r>
              <a:rPr lang="en-US" sz="1800" dirty="0">
                <a:latin typeface="Arial" panose="020B0604020202020204" pitchFamily="34" charset="0"/>
                <a:cs typeface="Arial" panose="020B0604020202020204" pitchFamily="34" charset="0"/>
              </a:rPr>
              <a:t>Bureau of the Central Asian Higher Education Area will operate on the basis of the Ministry of Science and Higher Education of the Republic of Kazakhstan.</a:t>
            </a:r>
            <a:endParaRPr lang="ru-RU" sz="1800"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393717" y="6429839"/>
            <a:ext cx="686226" cy="342576"/>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88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rotWithShape="1">
          <a:blip r:embed="rId3"/>
          <a:srcRect b="5258"/>
          <a:stretch/>
        </p:blipFill>
        <p:spPr>
          <a:xfrm>
            <a:off x="0" y="-63182"/>
            <a:ext cx="12192000" cy="6720840"/>
          </a:xfrm>
          <a:prstGeom prst="rect">
            <a:avLst/>
          </a:prstGeom>
        </p:spPr>
      </p:pic>
      <p:sp>
        <p:nvSpPr>
          <p:cNvPr id="5" name="Прямоугольник 4"/>
          <p:cNvSpPr/>
          <p:nvPr/>
        </p:nvSpPr>
        <p:spPr>
          <a:xfrm>
            <a:off x="2788920" y="1281829"/>
            <a:ext cx="7715250" cy="41958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TextBox 5"/>
          <p:cNvSpPr txBox="1"/>
          <p:nvPr/>
        </p:nvSpPr>
        <p:spPr>
          <a:xfrm>
            <a:off x="3114675" y="1644802"/>
            <a:ext cx="7063740" cy="186204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Further work on promotion of the CAHEA</a:t>
            </a:r>
          </a:p>
          <a:p>
            <a:pPr algn="just">
              <a:spcAft>
                <a:spcPts val="600"/>
              </a:spcAft>
            </a:pPr>
            <a:endParaRPr lang="en-US" sz="2000" dirty="0">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EHEA Ministers Conference and Global Policy Forum 2024, Tirana, Albania</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0" y="-63182"/>
            <a:ext cx="4263390" cy="468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62990" y="540385"/>
            <a:ext cx="6400800" cy="400110"/>
          </a:xfrm>
          <a:prstGeom prst="rect">
            <a:avLst/>
          </a:prstGeom>
          <a:noFill/>
        </p:spPr>
        <p:txBody>
          <a:bodyPr wrap="square" rtlCol="0">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FURTHER STEPS</a:t>
            </a:r>
            <a:endParaRPr lang="ru-RU"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1474251" y="6474541"/>
            <a:ext cx="605692" cy="297873"/>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11" name="Прямая соединительная линия 10"/>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3"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280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p:nvPr/>
        </p:nvSpPr>
        <p:spPr>
          <a:xfrm flipH="1" flipV="1">
            <a:off x="10344473" y="1"/>
            <a:ext cx="1845941" cy="861245"/>
          </a:xfrm>
          <a:custGeom>
            <a:avLst/>
            <a:gdLst>
              <a:gd name="connsiteX0" fmla="*/ 0 w 6886500"/>
              <a:gd name="connsiteY0" fmla="*/ 0 h 3212976"/>
              <a:gd name="connsiteX1" fmla="*/ 6886500 w 6886500"/>
              <a:gd name="connsiteY1" fmla="*/ 0 h 3212976"/>
              <a:gd name="connsiteX2" fmla="*/ 6886500 w 6886500"/>
              <a:gd name="connsiteY2" fmla="*/ 3212976 h 3212976"/>
              <a:gd name="connsiteX3" fmla="*/ 0 w 6886500"/>
              <a:gd name="connsiteY3" fmla="*/ 3212976 h 3212976"/>
              <a:gd name="connsiteX4" fmla="*/ 0 w 6886500"/>
              <a:gd name="connsiteY4" fmla="*/ 0 h 3212976"/>
              <a:gd name="connsiteX0" fmla="*/ 0 w 6886500"/>
              <a:gd name="connsiteY0" fmla="*/ 0 h 3212976"/>
              <a:gd name="connsiteX1" fmla="*/ 6886500 w 6886500"/>
              <a:gd name="connsiteY1" fmla="*/ 3212976 h 3212976"/>
              <a:gd name="connsiteX2" fmla="*/ 0 w 6886500"/>
              <a:gd name="connsiteY2" fmla="*/ 3212976 h 3212976"/>
              <a:gd name="connsiteX3" fmla="*/ 0 w 6886500"/>
              <a:gd name="connsiteY3" fmla="*/ 0 h 3212976"/>
            </a:gdLst>
            <a:ahLst/>
            <a:cxnLst>
              <a:cxn ang="0">
                <a:pos x="connsiteX0" y="connsiteY0"/>
              </a:cxn>
              <a:cxn ang="0">
                <a:pos x="connsiteX1" y="connsiteY1"/>
              </a:cxn>
              <a:cxn ang="0">
                <a:pos x="connsiteX2" y="connsiteY2"/>
              </a:cxn>
              <a:cxn ang="0">
                <a:pos x="connsiteX3" y="connsiteY3"/>
              </a:cxn>
            </a:cxnLst>
            <a:rect l="l" t="t" r="r" b="b"/>
            <a:pathLst>
              <a:path w="6886500" h="3212976">
                <a:moveTo>
                  <a:pt x="0" y="0"/>
                </a:moveTo>
                <a:lnTo>
                  <a:pt x="6886500" y="3212976"/>
                </a:lnTo>
                <a:lnTo>
                  <a:pt x="0" y="3212976"/>
                </a:lnTo>
                <a:lnTo>
                  <a:pt x="0" y="0"/>
                </a:lnTo>
                <a:close/>
              </a:path>
            </a:pathLst>
          </a:custGeom>
          <a:solidFill>
            <a:schemeClr val="accent5">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p:cNvGrpSpPr/>
          <p:nvPr/>
        </p:nvGrpSpPr>
        <p:grpSpPr>
          <a:xfrm>
            <a:off x="727021" y="4866742"/>
            <a:ext cx="346749" cy="346750"/>
            <a:chOff x="7109117" y="3531825"/>
            <a:chExt cx="346749" cy="346750"/>
          </a:xfrm>
        </p:grpSpPr>
        <p:sp>
          <p:nvSpPr>
            <p:cNvPr id="52" name="Freeform 192"/>
            <p:cNvSpPr>
              <a:spLocks noEditPoints="1"/>
            </p:cNvSpPr>
            <p:nvPr/>
          </p:nvSpPr>
          <p:spPr bwMode="auto">
            <a:xfrm>
              <a:off x="7186141" y="3531825"/>
              <a:ext cx="192701" cy="192701"/>
            </a:xfrm>
            <a:custGeom>
              <a:avLst/>
              <a:gdLst>
                <a:gd name="T0" fmla="*/ 616 w 1365"/>
                <a:gd name="T1" fmla="*/ 277 h 1366"/>
                <a:gd name="T2" fmla="*/ 494 w 1365"/>
                <a:gd name="T3" fmla="*/ 319 h 1366"/>
                <a:gd name="T4" fmla="*/ 392 w 1365"/>
                <a:gd name="T5" fmla="*/ 393 h 1366"/>
                <a:gd name="T6" fmla="*/ 319 w 1365"/>
                <a:gd name="T7" fmla="*/ 495 h 1366"/>
                <a:gd name="T8" fmla="*/ 277 w 1365"/>
                <a:gd name="T9" fmla="*/ 616 h 1366"/>
                <a:gd name="T10" fmla="*/ 277 w 1365"/>
                <a:gd name="T11" fmla="*/ 750 h 1366"/>
                <a:gd name="T12" fmla="*/ 319 w 1365"/>
                <a:gd name="T13" fmla="*/ 871 h 1366"/>
                <a:gd name="T14" fmla="*/ 392 w 1365"/>
                <a:gd name="T15" fmla="*/ 973 h 1366"/>
                <a:gd name="T16" fmla="*/ 494 w 1365"/>
                <a:gd name="T17" fmla="*/ 1047 h 1366"/>
                <a:gd name="T18" fmla="*/ 616 w 1365"/>
                <a:gd name="T19" fmla="*/ 1087 h 1366"/>
                <a:gd name="T20" fmla="*/ 749 w 1365"/>
                <a:gd name="T21" fmla="*/ 1087 h 1366"/>
                <a:gd name="T22" fmla="*/ 871 w 1365"/>
                <a:gd name="T23" fmla="*/ 1047 h 1366"/>
                <a:gd name="T24" fmla="*/ 972 w 1365"/>
                <a:gd name="T25" fmla="*/ 973 h 1366"/>
                <a:gd name="T26" fmla="*/ 1046 w 1365"/>
                <a:gd name="T27" fmla="*/ 871 h 1366"/>
                <a:gd name="T28" fmla="*/ 1086 w 1365"/>
                <a:gd name="T29" fmla="*/ 750 h 1366"/>
                <a:gd name="T30" fmla="*/ 1086 w 1365"/>
                <a:gd name="T31" fmla="*/ 616 h 1366"/>
                <a:gd name="T32" fmla="*/ 1046 w 1365"/>
                <a:gd name="T33" fmla="*/ 495 h 1366"/>
                <a:gd name="T34" fmla="*/ 972 w 1365"/>
                <a:gd name="T35" fmla="*/ 393 h 1366"/>
                <a:gd name="T36" fmla="*/ 871 w 1365"/>
                <a:gd name="T37" fmla="*/ 319 h 1366"/>
                <a:gd name="T38" fmla="*/ 749 w 1365"/>
                <a:gd name="T39" fmla="*/ 277 h 1366"/>
                <a:gd name="T40" fmla="*/ 681 w 1365"/>
                <a:gd name="T41" fmla="*/ 0 h 1366"/>
                <a:gd name="T42" fmla="*/ 863 w 1365"/>
                <a:gd name="T43" fmla="*/ 24 h 1366"/>
                <a:gd name="T44" fmla="*/ 1026 w 1365"/>
                <a:gd name="T45" fmla="*/ 94 h 1366"/>
                <a:gd name="T46" fmla="*/ 1164 w 1365"/>
                <a:gd name="T47" fmla="*/ 200 h 1366"/>
                <a:gd name="T48" fmla="*/ 1271 w 1365"/>
                <a:gd name="T49" fmla="*/ 339 h 1366"/>
                <a:gd name="T50" fmla="*/ 1341 w 1365"/>
                <a:gd name="T51" fmla="*/ 501 h 1366"/>
                <a:gd name="T52" fmla="*/ 1365 w 1365"/>
                <a:gd name="T53" fmla="*/ 682 h 1366"/>
                <a:gd name="T54" fmla="*/ 1341 w 1365"/>
                <a:gd name="T55" fmla="*/ 863 h 1366"/>
                <a:gd name="T56" fmla="*/ 1271 w 1365"/>
                <a:gd name="T57" fmla="*/ 1027 h 1366"/>
                <a:gd name="T58" fmla="*/ 1164 w 1365"/>
                <a:gd name="T59" fmla="*/ 1164 h 1366"/>
                <a:gd name="T60" fmla="*/ 1026 w 1365"/>
                <a:gd name="T61" fmla="*/ 1272 h 1366"/>
                <a:gd name="T62" fmla="*/ 863 w 1365"/>
                <a:gd name="T63" fmla="*/ 1342 h 1366"/>
                <a:gd name="T64" fmla="*/ 681 w 1365"/>
                <a:gd name="T65" fmla="*/ 1366 h 1366"/>
                <a:gd name="T66" fmla="*/ 500 w 1365"/>
                <a:gd name="T67" fmla="*/ 1342 h 1366"/>
                <a:gd name="T68" fmla="*/ 339 w 1365"/>
                <a:gd name="T69" fmla="*/ 1272 h 1366"/>
                <a:gd name="T70" fmla="*/ 199 w 1365"/>
                <a:gd name="T71" fmla="*/ 1164 h 1366"/>
                <a:gd name="T72" fmla="*/ 93 w 1365"/>
                <a:gd name="T73" fmla="*/ 1027 h 1366"/>
                <a:gd name="T74" fmla="*/ 24 w 1365"/>
                <a:gd name="T75" fmla="*/ 863 h 1366"/>
                <a:gd name="T76" fmla="*/ 0 w 1365"/>
                <a:gd name="T77" fmla="*/ 682 h 1366"/>
                <a:gd name="T78" fmla="*/ 24 w 1365"/>
                <a:gd name="T79" fmla="*/ 501 h 1366"/>
                <a:gd name="T80" fmla="*/ 93 w 1365"/>
                <a:gd name="T81" fmla="*/ 339 h 1366"/>
                <a:gd name="T82" fmla="*/ 199 w 1365"/>
                <a:gd name="T83" fmla="*/ 200 h 1366"/>
                <a:gd name="T84" fmla="*/ 339 w 1365"/>
                <a:gd name="T85" fmla="*/ 94 h 1366"/>
                <a:gd name="T86" fmla="*/ 500 w 1365"/>
                <a:gd name="T87" fmla="*/ 24 h 1366"/>
                <a:gd name="T88" fmla="*/ 681 w 1365"/>
                <a:gd name="T89"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5" h="1366">
                  <a:moveTo>
                    <a:pt x="681" y="273"/>
                  </a:moveTo>
                  <a:lnTo>
                    <a:pt x="616" y="277"/>
                  </a:lnTo>
                  <a:lnTo>
                    <a:pt x="552" y="293"/>
                  </a:lnTo>
                  <a:lnTo>
                    <a:pt x="494" y="319"/>
                  </a:lnTo>
                  <a:lnTo>
                    <a:pt x="440" y="351"/>
                  </a:lnTo>
                  <a:lnTo>
                    <a:pt x="392" y="393"/>
                  </a:lnTo>
                  <a:lnTo>
                    <a:pt x="352" y="441"/>
                  </a:lnTo>
                  <a:lnTo>
                    <a:pt x="319" y="495"/>
                  </a:lnTo>
                  <a:lnTo>
                    <a:pt x="293" y="552"/>
                  </a:lnTo>
                  <a:lnTo>
                    <a:pt x="277" y="616"/>
                  </a:lnTo>
                  <a:lnTo>
                    <a:pt x="273" y="682"/>
                  </a:lnTo>
                  <a:lnTo>
                    <a:pt x="277" y="750"/>
                  </a:lnTo>
                  <a:lnTo>
                    <a:pt x="293" y="812"/>
                  </a:lnTo>
                  <a:lnTo>
                    <a:pt x="319" y="871"/>
                  </a:lnTo>
                  <a:lnTo>
                    <a:pt x="352" y="925"/>
                  </a:lnTo>
                  <a:lnTo>
                    <a:pt x="392" y="973"/>
                  </a:lnTo>
                  <a:lnTo>
                    <a:pt x="440" y="1013"/>
                  </a:lnTo>
                  <a:lnTo>
                    <a:pt x="494" y="1047"/>
                  </a:lnTo>
                  <a:lnTo>
                    <a:pt x="552" y="1071"/>
                  </a:lnTo>
                  <a:lnTo>
                    <a:pt x="616" y="1087"/>
                  </a:lnTo>
                  <a:lnTo>
                    <a:pt x="681" y="1093"/>
                  </a:lnTo>
                  <a:lnTo>
                    <a:pt x="749" y="1087"/>
                  </a:lnTo>
                  <a:lnTo>
                    <a:pt x="811" y="1071"/>
                  </a:lnTo>
                  <a:lnTo>
                    <a:pt x="871" y="1047"/>
                  </a:lnTo>
                  <a:lnTo>
                    <a:pt x="924" y="1013"/>
                  </a:lnTo>
                  <a:lnTo>
                    <a:pt x="972" y="973"/>
                  </a:lnTo>
                  <a:lnTo>
                    <a:pt x="1012" y="925"/>
                  </a:lnTo>
                  <a:lnTo>
                    <a:pt x="1046" y="871"/>
                  </a:lnTo>
                  <a:lnTo>
                    <a:pt x="1070" y="812"/>
                  </a:lnTo>
                  <a:lnTo>
                    <a:pt x="1086" y="750"/>
                  </a:lnTo>
                  <a:lnTo>
                    <a:pt x="1092" y="682"/>
                  </a:lnTo>
                  <a:lnTo>
                    <a:pt x="1086" y="616"/>
                  </a:lnTo>
                  <a:lnTo>
                    <a:pt x="1070" y="552"/>
                  </a:lnTo>
                  <a:lnTo>
                    <a:pt x="1046" y="495"/>
                  </a:lnTo>
                  <a:lnTo>
                    <a:pt x="1012" y="441"/>
                  </a:lnTo>
                  <a:lnTo>
                    <a:pt x="972" y="393"/>
                  </a:lnTo>
                  <a:lnTo>
                    <a:pt x="924" y="351"/>
                  </a:lnTo>
                  <a:lnTo>
                    <a:pt x="871" y="319"/>
                  </a:lnTo>
                  <a:lnTo>
                    <a:pt x="811" y="293"/>
                  </a:lnTo>
                  <a:lnTo>
                    <a:pt x="749" y="277"/>
                  </a:lnTo>
                  <a:lnTo>
                    <a:pt x="681" y="273"/>
                  </a:lnTo>
                  <a:close/>
                  <a:moveTo>
                    <a:pt x="681" y="0"/>
                  </a:moveTo>
                  <a:lnTo>
                    <a:pt x="775" y="6"/>
                  </a:lnTo>
                  <a:lnTo>
                    <a:pt x="863" y="24"/>
                  </a:lnTo>
                  <a:lnTo>
                    <a:pt x="948" y="54"/>
                  </a:lnTo>
                  <a:lnTo>
                    <a:pt x="1026" y="94"/>
                  </a:lnTo>
                  <a:lnTo>
                    <a:pt x="1100" y="142"/>
                  </a:lnTo>
                  <a:lnTo>
                    <a:pt x="1164" y="200"/>
                  </a:lnTo>
                  <a:lnTo>
                    <a:pt x="1221" y="265"/>
                  </a:lnTo>
                  <a:lnTo>
                    <a:pt x="1271" y="339"/>
                  </a:lnTo>
                  <a:lnTo>
                    <a:pt x="1311" y="417"/>
                  </a:lnTo>
                  <a:lnTo>
                    <a:pt x="1341" y="501"/>
                  </a:lnTo>
                  <a:lnTo>
                    <a:pt x="1359" y="590"/>
                  </a:lnTo>
                  <a:lnTo>
                    <a:pt x="1365" y="682"/>
                  </a:lnTo>
                  <a:lnTo>
                    <a:pt x="1359" y="776"/>
                  </a:lnTo>
                  <a:lnTo>
                    <a:pt x="1341" y="863"/>
                  </a:lnTo>
                  <a:lnTo>
                    <a:pt x="1311" y="947"/>
                  </a:lnTo>
                  <a:lnTo>
                    <a:pt x="1271" y="1027"/>
                  </a:lnTo>
                  <a:lnTo>
                    <a:pt x="1221" y="1099"/>
                  </a:lnTo>
                  <a:lnTo>
                    <a:pt x="1164" y="1164"/>
                  </a:lnTo>
                  <a:lnTo>
                    <a:pt x="1100" y="1222"/>
                  </a:lnTo>
                  <a:lnTo>
                    <a:pt x="1026" y="1272"/>
                  </a:lnTo>
                  <a:lnTo>
                    <a:pt x="948" y="1312"/>
                  </a:lnTo>
                  <a:lnTo>
                    <a:pt x="863" y="1342"/>
                  </a:lnTo>
                  <a:lnTo>
                    <a:pt x="775" y="1360"/>
                  </a:lnTo>
                  <a:lnTo>
                    <a:pt x="681" y="1366"/>
                  </a:lnTo>
                  <a:lnTo>
                    <a:pt x="590" y="1360"/>
                  </a:lnTo>
                  <a:lnTo>
                    <a:pt x="500" y="1342"/>
                  </a:lnTo>
                  <a:lnTo>
                    <a:pt x="416" y="1312"/>
                  </a:lnTo>
                  <a:lnTo>
                    <a:pt x="339" y="1272"/>
                  </a:lnTo>
                  <a:lnTo>
                    <a:pt x="265" y="1222"/>
                  </a:lnTo>
                  <a:lnTo>
                    <a:pt x="199" y="1164"/>
                  </a:lnTo>
                  <a:lnTo>
                    <a:pt x="141" y="1099"/>
                  </a:lnTo>
                  <a:lnTo>
                    <a:pt x="93" y="1027"/>
                  </a:lnTo>
                  <a:lnTo>
                    <a:pt x="54" y="947"/>
                  </a:lnTo>
                  <a:lnTo>
                    <a:pt x="24" y="863"/>
                  </a:lnTo>
                  <a:lnTo>
                    <a:pt x="6" y="776"/>
                  </a:lnTo>
                  <a:lnTo>
                    <a:pt x="0" y="682"/>
                  </a:lnTo>
                  <a:lnTo>
                    <a:pt x="6" y="590"/>
                  </a:lnTo>
                  <a:lnTo>
                    <a:pt x="24" y="501"/>
                  </a:lnTo>
                  <a:lnTo>
                    <a:pt x="54" y="417"/>
                  </a:lnTo>
                  <a:lnTo>
                    <a:pt x="93" y="339"/>
                  </a:lnTo>
                  <a:lnTo>
                    <a:pt x="141" y="265"/>
                  </a:lnTo>
                  <a:lnTo>
                    <a:pt x="199" y="200"/>
                  </a:lnTo>
                  <a:lnTo>
                    <a:pt x="265" y="142"/>
                  </a:lnTo>
                  <a:lnTo>
                    <a:pt x="339" y="94"/>
                  </a:lnTo>
                  <a:lnTo>
                    <a:pt x="416" y="54"/>
                  </a:lnTo>
                  <a:lnTo>
                    <a:pt x="500" y="24"/>
                  </a:lnTo>
                  <a:lnTo>
                    <a:pt x="590" y="6"/>
                  </a:lnTo>
                  <a:lnTo>
                    <a:pt x="68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193"/>
            <p:cNvSpPr>
              <a:spLocks noEditPoints="1"/>
            </p:cNvSpPr>
            <p:nvPr/>
          </p:nvSpPr>
          <p:spPr bwMode="auto">
            <a:xfrm>
              <a:off x="7109117" y="3685874"/>
              <a:ext cx="346749" cy="192701"/>
            </a:xfrm>
            <a:custGeom>
              <a:avLst/>
              <a:gdLst>
                <a:gd name="T0" fmla="*/ 1120 w 2457"/>
                <a:gd name="T1" fmla="*/ 279 h 1365"/>
                <a:gd name="T2" fmla="*/ 912 w 2457"/>
                <a:gd name="T3" fmla="*/ 327 h 1365"/>
                <a:gd name="T4" fmla="*/ 725 w 2457"/>
                <a:gd name="T5" fmla="*/ 416 h 1365"/>
                <a:gd name="T6" fmla="*/ 562 w 2457"/>
                <a:gd name="T7" fmla="*/ 544 h 1365"/>
                <a:gd name="T8" fmla="*/ 430 w 2457"/>
                <a:gd name="T9" fmla="*/ 701 h 1365"/>
                <a:gd name="T10" fmla="*/ 334 w 2457"/>
                <a:gd name="T11" fmla="*/ 887 h 1365"/>
                <a:gd name="T12" fmla="*/ 283 w 2457"/>
                <a:gd name="T13" fmla="*/ 1092 h 1365"/>
                <a:gd name="T14" fmla="*/ 2154 w 2457"/>
                <a:gd name="T15" fmla="*/ 986 h 1365"/>
                <a:gd name="T16" fmla="*/ 2078 w 2457"/>
                <a:gd name="T17" fmla="*/ 791 h 1365"/>
                <a:gd name="T18" fmla="*/ 1965 w 2457"/>
                <a:gd name="T19" fmla="*/ 620 h 1365"/>
                <a:gd name="T20" fmla="*/ 1817 w 2457"/>
                <a:gd name="T21" fmla="*/ 476 h 1365"/>
                <a:gd name="T22" fmla="*/ 1642 w 2457"/>
                <a:gd name="T23" fmla="*/ 366 h 1365"/>
                <a:gd name="T24" fmla="*/ 1443 w 2457"/>
                <a:gd name="T25" fmla="*/ 297 h 1365"/>
                <a:gd name="T26" fmla="*/ 1227 w 2457"/>
                <a:gd name="T27" fmla="*/ 273 h 1365"/>
                <a:gd name="T28" fmla="*/ 1353 w 2457"/>
                <a:gd name="T29" fmla="*/ 6 h 1365"/>
                <a:gd name="T30" fmla="*/ 1592 w 2457"/>
                <a:gd name="T31" fmla="*/ 55 h 1365"/>
                <a:gd name="T32" fmla="*/ 1813 w 2457"/>
                <a:gd name="T33" fmla="*/ 147 h 1365"/>
                <a:gd name="T34" fmla="*/ 2009 w 2457"/>
                <a:gd name="T35" fmla="*/ 281 h 1365"/>
                <a:gd name="T36" fmla="*/ 2176 w 2457"/>
                <a:gd name="T37" fmla="*/ 446 h 1365"/>
                <a:gd name="T38" fmla="*/ 2308 w 2457"/>
                <a:gd name="T39" fmla="*/ 643 h 1365"/>
                <a:gd name="T40" fmla="*/ 2401 w 2457"/>
                <a:gd name="T41" fmla="*/ 863 h 1365"/>
                <a:gd name="T42" fmla="*/ 2451 w 2457"/>
                <a:gd name="T43" fmla="*/ 1102 h 1365"/>
                <a:gd name="T44" fmla="*/ 2453 w 2457"/>
                <a:gd name="T45" fmla="*/ 1265 h 1365"/>
                <a:gd name="T46" fmla="*/ 2417 w 2457"/>
                <a:gd name="T47" fmla="*/ 1325 h 1365"/>
                <a:gd name="T48" fmla="*/ 2357 w 2457"/>
                <a:gd name="T49" fmla="*/ 1361 h 1365"/>
                <a:gd name="T50" fmla="*/ 135 w 2457"/>
                <a:gd name="T51" fmla="*/ 1365 h 1365"/>
                <a:gd name="T52" fmla="*/ 67 w 2457"/>
                <a:gd name="T53" fmla="*/ 1347 h 1365"/>
                <a:gd name="T54" fmla="*/ 18 w 2457"/>
                <a:gd name="T55" fmla="*/ 1297 h 1365"/>
                <a:gd name="T56" fmla="*/ 0 w 2457"/>
                <a:gd name="T57" fmla="*/ 1228 h 1365"/>
                <a:gd name="T58" fmla="*/ 24 w 2457"/>
                <a:gd name="T59" fmla="*/ 980 h 1365"/>
                <a:gd name="T60" fmla="*/ 95 w 2457"/>
                <a:gd name="T61" fmla="*/ 751 h 1365"/>
                <a:gd name="T62" fmla="*/ 209 w 2457"/>
                <a:gd name="T63" fmla="*/ 542 h 1365"/>
                <a:gd name="T64" fmla="*/ 360 w 2457"/>
                <a:gd name="T65" fmla="*/ 360 h 1365"/>
                <a:gd name="T66" fmla="*/ 542 w 2457"/>
                <a:gd name="T67" fmla="*/ 209 h 1365"/>
                <a:gd name="T68" fmla="*/ 751 w 2457"/>
                <a:gd name="T69" fmla="*/ 95 h 1365"/>
                <a:gd name="T70" fmla="*/ 980 w 2457"/>
                <a:gd name="T71" fmla="*/ 24 h 1365"/>
                <a:gd name="T72" fmla="*/ 1227 w 2457"/>
                <a:gd name="T7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7" h="1365">
                  <a:moveTo>
                    <a:pt x="1227" y="273"/>
                  </a:moveTo>
                  <a:lnTo>
                    <a:pt x="1120" y="279"/>
                  </a:lnTo>
                  <a:lnTo>
                    <a:pt x="1014" y="297"/>
                  </a:lnTo>
                  <a:lnTo>
                    <a:pt x="912" y="327"/>
                  </a:lnTo>
                  <a:lnTo>
                    <a:pt x="815" y="366"/>
                  </a:lnTo>
                  <a:lnTo>
                    <a:pt x="725" y="416"/>
                  </a:lnTo>
                  <a:lnTo>
                    <a:pt x="639" y="476"/>
                  </a:lnTo>
                  <a:lnTo>
                    <a:pt x="562" y="544"/>
                  </a:lnTo>
                  <a:lnTo>
                    <a:pt x="492" y="620"/>
                  </a:lnTo>
                  <a:lnTo>
                    <a:pt x="430" y="701"/>
                  </a:lnTo>
                  <a:lnTo>
                    <a:pt x="378" y="791"/>
                  </a:lnTo>
                  <a:lnTo>
                    <a:pt x="334" y="887"/>
                  </a:lnTo>
                  <a:lnTo>
                    <a:pt x="303" y="986"/>
                  </a:lnTo>
                  <a:lnTo>
                    <a:pt x="283" y="1092"/>
                  </a:lnTo>
                  <a:lnTo>
                    <a:pt x="2174" y="1092"/>
                  </a:lnTo>
                  <a:lnTo>
                    <a:pt x="2154" y="986"/>
                  </a:lnTo>
                  <a:lnTo>
                    <a:pt x="2120" y="887"/>
                  </a:lnTo>
                  <a:lnTo>
                    <a:pt x="2078" y="791"/>
                  </a:lnTo>
                  <a:lnTo>
                    <a:pt x="2027" y="701"/>
                  </a:lnTo>
                  <a:lnTo>
                    <a:pt x="1965" y="620"/>
                  </a:lnTo>
                  <a:lnTo>
                    <a:pt x="1895" y="544"/>
                  </a:lnTo>
                  <a:lnTo>
                    <a:pt x="1817" y="476"/>
                  </a:lnTo>
                  <a:lnTo>
                    <a:pt x="1732" y="416"/>
                  </a:lnTo>
                  <a:lnTo>
                    <a:pt x="1642" y="366"/>
                  </a:lnTo>
                  <a:lnTo>
                    <a:pt x="1544" y="327"/>
                  </a:lnTo>
                  <a:lnTo>
                    <a:pt x="1443" y="297"/>
                  </a:lnTo>
                  <a:lnTo>
                    <a:pt x="1337" y="279"/>
                  </a:lnTo>
                  <a:lnTo>
                    <a:pt x="1227" y="273"/>
                  </a:lnTo>
                  <a:close/>
                  <a:moveTo>
                    <a:pt x="1227" y="0"/>
                  </a:moveTo>
                  <a:lnTo>
                    <a:pt x="1353" y="6"/>
                  </a:lnTo>
                  <a:lnTo>
                    <a:pt x="1474" y="24"/>
                  </a:lnTo>
                  <a:lnTo>
                    <a:pt x="1592" y="55"/>
                  </a:lnTo>
                  <a:lnTo>
                    <a:pt x="1706" y="95"/>
                  </a:lnTo>
                  <a:lnTo>
                    <a:pt x="1813" y="147"/>
                  </a:lnTo>
                  <a:lnTo>
                    <a:pt x="1915" y="209"/>
                  </a:lnTo>
                  <a:lnTo>
                    <a:pt x="2009" y="281"/>
                  </a:lnTo>
                  <a:lnTo>
                    <a:pt x="2096" y="360"/>
                  </a:lnTo>
                  <a:lnTo>
                    <a:pt x="2176" y="446"/>
                  </a:lnTo>
                  <a:lnTo>
                    <a:pt x="2248" y="542"/>
                  </a:lnTo>
                  <a:lnTo>
                    <a:pt x="2308" y="643"/>
                  </a:lnTo>
                  <a:lnTo>
                    <a:pt x="2359" y="751"/>
                  </a:lnTo>
                  <a:lnTo>
                    <a:pt x="2401" y="863"/>
                  </a:lnTo>
                  <a:lnTo>
                    <a:pt x="2431" y="980"/>
                  </a:lnTo>
                  <a:lnTo>
                    <a:pt x="2451" y="1102"/>
                  </a:lnTo>
                  <a:lnTo>
                    <a:pt x="2457" y="1228"/>
                  </a:lnTo>
                  <a:lnTo>
                    <a:pt x="2453" y="1265"/>
                  </a:lnTo>
                  <a:lnTo>
                    <a:pt x="2439" y="1297"/>
                  </a:lnTo>
                  <a:lnTo>
                    <a:pt x="2417" y="1325"/>
                  </a:lnTo>
                  <a:lnTo>
                    <a:pt x="2389" y="1347"/>
                  </a:lnTo>
                  <a:lnTo>
                    <a:pt x="2357" y="1361"/>
                  </a:lnTo>
                  <a:lnTo>
                    <a:pt x="2320" y="1365"/>
                  </a:lnTo>
                  <a:lnTo>
                    <a:pt x="135" y="1365"/>
                  </a:lnTo>
                  <a:lnTo>
                    <a:pt x="99" y="1361"/>
                  </a:lnTo>
                  <a:lnTo>
                    <a:pt x="67" y="1347"/>
                  </a:lnTo>
                  <a:lnTo>
                    <a:pt x="39" y="1325"/>
                  </a:lnTo>
                  <a:lnTo>
                    <a:pt x="18" y="1297"/>
                  </a:lnTo>
                  <a:lnTo>
                    <a:pt x="4" y="1265"/>
                  </a:lnTo>
                  <a:lnTo>
                    <a:pt x="0" y="1228"/>
                  </a:lnTo>
                  <a:lnTo>
                    <a:pt x="6" y="1102"/>
                  </a:lnTo>
                  <a:lnTo>
                    <a:pt x="24" y="980"/>
                  </a:lnTo>
                  <a:lnTo>
                    <a:pt x="53" y="863"/>
                  </a:lnTo>
                  <a:lnTo>
                    <a:pt x="95" y="751"/>
                  </a:lnTo>
                  <a:lnTo>
                    <a:pt x="147" y="643"/>
                  </a:lnTo>
                  <a:lnTo>
                    <a:pt x="209" y="542"/>
                  </a:lnTo>
                  <a:lnTo>
                    <a:pt x="281" y="446"/>
                  </a:lnTo>
                  <a:lnTo>
                    <a:pt x="360" y="360"/>
                  </a:lnTo>
                  <a:lnTo>
                    <a:pt x="446" y="281"/>
                  </a:lnTo>
                  <a:lnTo>
                    <a:pt x="542" y="209"/>
                  </a:lnTo>
                  <a:lnTo>
                    <a:pt x="643" y="147"/>
                  </a:lnTo>
                  <a:lnTo>
                    <a:pt x="751" y="95"/>
                  </a:lnTo>
                  <a:lnTo>
                    <a:pt x="863" y="55"/>
                  </a:lnTo>
                  <a:lnTo>
                    <a:pt x="980" y="24"/>
                  </a:lnTo>
                  <a:lnTo>
                    <a:pt x="1102" y="6"/>
                  </a:lnTo>
                  <a:lnTo>
                    <a:pt x="122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56" name="Freeform 11"/>
          <p:cNvSpPr>
            <a:spLocks/>
          </p:cNvSpPr>
          <p:nvPr/>
        </p:nvSpPr>
        <p:spPr bwMode="auto">
          <a:xfrm>
            <a:off x="4725742" y="4868569"/>
            <a:ext cx="363002" cy="362146"/>
          </a:xfrm>
          <a:custGeom>
            <a:avLst/>
            <a:gdLst>
              <a:gd name="T0" fmla="*/ 1146 w 5091"/>
              <a:gd name="T1" fmla="*/ 11 h 5079"/>
              <a:gd name="T2" fmla="*/ 1240 w 5091"/>
              <a:gd name="T3" fmla="*/ 111 h 5079"/>
              <a:gd name="T4" fmla="*/ 1359 w 5091"/>
              <a:gd name="T5" fmla="*/ 323 h 5079"/>
              <a:gd name="T6" fmla="*/ 1490 w 5091"/>
              <a:gd name="T7" fmla="*/ 562 h 5079"/>
              <a:gd name="T8" fmla="*/ 1684 w 5091"/>
              <a:gd name="T9" fmla="*/ 902 h 5079"/>
              <a:gd name="T10" fmla="*/ 1729 w 5091"/>
              <a:gd name="T11" fmla="*/ 964 h 5079"/>
              <a:gd name="T12" fmla="*/ 1826 w 5091"/>
              <a:gd name="T13" fmla="*/ 1120 h 5079"/>
              <a:gd name="T14" fmla="*/ 1847 w 5091"/>
              <a:gd name="T15" fmla="*/ 1253 h 5079"/>
              <a:gd name="T16" fmla="*/ 1748 w 5091"/>
              <a:gd name="T17" fmla="*/ 1404 h 5079"/>
              <a:gd name="T18" fmla="*/ 1445 w 5091"/>
              <a:gd name="T19" fmla="*/ 1663 h 5079"/>
              <a:gd name="T20" fmla="*/ 1234 w 5091"/>
              <a:gd name="T21" fmla="*/ 1869 h 5079"/>
              <a:gd name="T22" fmla="*/ 1199 w 5091"/>
              <a:gd name="T23" fmla="*/ 1982 h 5079"/>
              <a:gd name="T24" fmla="*/ 1237 w 5091"/>
              <a:gd name="T25" fmla="*/ 2095 h 5079"/>
              <a:gd name="T26" fmla="*/ 1279 w 5091"/>
              <a:gd name="T27" fmla="*/ 2173 h 5079"/>
              <a:gd name="T28" fmla="*/ 1334 w 5091"/>
              <a:gd name="T29" fmla="*/ 2262 h 5079"/>
              <a:gd name="T30" fmla="*/ 1633 w 5091"/>
              <a:gd name="T31" fmla="*/ 2728 h 5079"/>
              <a:gd name="T32" fmla="*/ 2089 w 5091"/>
              <a:gd name="T33" fmla="*/ 3232 h 5079"/>
              <a:gd name="T34" fmla="*/ 2655 w 5091"/>
              <a:gd name="T35" fmla="*/ 3651 h 5079"/>
              <a:gd name="T36" fmla="*/ 2858 w 5091"/>
              <a:gd name="T37" fmla="*/ 3768 h 5079"/>
              <a:gd name="T38" fmla="*/ 2957 w 5091"/>
              <a:gd name="T39" fmla="*/ 3829 h 5079"/>
              <a:gd name="T40" fmla="*/ 3046 w 5091"/>
              <a:gd name="T41" fmla="*/ 3866 h 5079"/>
              <a:gd name="T42" fmla="*/ 3156 w 5091"/>
              <a:gd name="T43" fmla="*/ 3880 h 5079"/>
              <a:gd name="T44" fmla="*/ 3295 w 5091"/>
              <a:gd name="T45" fmla="*/ 3782 h 5079"/>
              <a:gd name="T46" fmla="*/ 3548 w 5091"/>
              <a:gd name="T47" fmla="*/ 3479 h 5079"/>
              <a:gd name="T48" fmla="*/ 3765 w 5091"/>
              <a:gd name="T49" fmla="*/ 3269 h 5079"/>
              <a:gd name="T50" fmla="*/ 3900 w 5091"/>
              <a:gd name="T51" fmla="*/ 3235 h 5079"/>
              <a:gd name="T52" fmla="*/ 4048 w 5091"/>
              <a:gd name="T53" fmla="*/ 3303 h 5079"/>
              <a:gd name="T54" fmla="*/ 4166 w 5091"/>
              <a:gd name="T55" fmla="*/ 3383 h 5079"/>
              <a:gd name="T56" fmla="*/ 4382 w 5091"/>
              <a:gd name="T57" fmla="*/ 3509 h 5079"/>
              <a:gd name="T58" fmla="*/ 4671 w 5091"/>
              <a:gd name="T59" fmla="*/ 3668 h 5079"/>
              <a:gd name="T60" fmla="*/ 4874 w 5091"/>
              <a:gd name="T61" fmla="*/ 3779 h 5079"/>
              <a:gd name="T62" fmla="*/ 5049 w 5091"/>
              <a:gd name="T63" fmla="*/ 3893 h 5079"/>
              <a:gd name="T64" fmla="*/ 5090 w 5091"/>
              <a:gd name="T65" fmla="*/ 3980 h 5079"/>
              <a:gd name="T66" fmla="*/ 5071 w 5091"/>
              <a:gd name="T67" fmla="*/ 4191 h 5079"/>
              <a:gd name="T68" fmla="*/ 4999 w 5091"/>
              <a:gd name="T69" fmla="*/ 4463 h 5079"/>
              <a:gd name="T70" fmla="*/ 4882 w 5091"/>
              <a:gd name="T71" fmla="*/ 4651 h 5079"/>
              <a:gd name="T72" fmla="*/ 4626 w 5091"/>
              <a:gd name="T73" fmla="*/ 4844 h 5079"/>
              <a:gd name="T74" fmla="*/ 4200 w 5091"/>
              <a:gd name="T75" fmla="*/ 5033 h 5079"/>
              <a:gd name="T76" fmla="*/ 3769 w 5091"/>
              <a:gd name="T77" fmla="*/ 5075 h 5079"/>
              <a:gd name="T78" fmla="*/ 3468 w 5091"/>
              <a:gd name="T79" fmla="*/ 5022 h 5079"/>
              <a:gd name="T80" fmla="*/ 3296 w 5091"/>
              <a:gd name="T81" fmla="*/ 4969 h 5079"/>
              <a:gd name="T82" fmla="*/ 3149 w 5091"/>
              <a:gd name="T83" fmla="*/ 4914 h 5079"/>
              <a:gd name="T84" fmla="*/ 2962 w 5091"/>
              <a:gd name="T85" fmla="*/ 4846 h 5079"/>
              <a:gd name="T86" fmla="*/ 2647 w 5091"/>
              <a:gd name="T87" fmla="*/ 4721 h 5079"/>
              <a:gd name="T88" fmla="*/ 2152 w 5091"/>
              <a:gd name="T89" fmla="*/ 4445 h 5079"/>
              <a:gd name="T90" fmla="*/ 1608 w 5091"/>
              <a:gd name="T91" fmla="*/ 4017 h 5079"/>
              <a:gd name="T92" fmla="*/ 1063 w 5091"/>
              <a:gd name="T93" fmla="*/ 3475 h 5079"/>
              <a:gd name="T94" fmla="*/ 635 w 5091"/>
              <a:gd name="T95" fmla="*/ 2932 h 5079"/>
              <a:gd name="T96" fmla="*/ 358 w 5091"/>
              <a:gd name="T97" fmla="*/ 2439 h 5079"/>
              <a:gd name="T98" fmla="*/ 233 w 5091"/>
              <a:gd name="T99" fmla="*/ 2124 h 5079"/>
              <a:gd name="T100" fmla="*/ 164 w 5091"/>
              <a:gd name="T101" fmla="*/ 1937 h 5079"/>
              <a:gd name="T102" fmla="*/ 109 w 5091"/>
              <a:gd name="T103" fmla="*/ 1791 h 5079"/>
              <a:gd name="T104" fmla="*/ 58 w 5091"/>
              <a:gd name="T105" fmla="*/ 1621 h 5079"/>
              <a:gd name="T106" fmla="*/ 3 w 5091"/>
              <a:gd name="T107" fmla="*/ 1320 h 5079"/>
              <a:gd name="T108" fmla="*/ 45 w 5091"/>
              <a:gd name="T109" fmla="*/ 889 h 5079"/>
              <a:gd name="T110" fmla="*/ 235 w 5091"/>
              <a:gd name="T111" fmla="*/ 465 h 5079"/>
              <a:gd name="T112" fmla="*/ 428 w 5091"/>
              <a:gd name="T113" fmla="*/ 209 h 5079"/>
              <a:gd name="T114" fmla="*/ 616 w 5091"/>
              <a:gd name="T115" fmla="*/ 92 h 5079"/>
              <a:gd name="T116" fmla="*/ 890 w 5091"/>
              <a:gd name="T117" fmla="*/ 21 h 5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91" h="5079">
                <a:moveTo>
                  <a:pt x="1070" y="0"/>
                </a:moveTo>
                <a:lnTo>
                  <a:pt x="1101" y="2"/>
                </a:lnTo>
                <a:lnTo>
                  <a:pt x="1126" y="5"/>
                </a:lnTo>
                <a:lnTo>
                  <a:pt x="1146" y="11"/>
                </a:lnTo>
                <a:lnTo>
                  <a:pt x="1167" y="22"/>
                </a:lnTo>
                <a:lnTo>
                  <a:pt x="1188" y="43"/>
                </a:lnTo>
                <a:lnTo>
                  <a:pt x="1213" y="72"/>
                </a:lnTo>
                <a:lnTo>
                  <a:pt x="1240" y="111"/>
                </a:lnTo>
                <a:lnTo>
                  <a:pt x="1270" y="160"/>
                </a:lnTo>
                <a:lnTo>
                  <a:pt x="1303" y="219"/>
                </a:lnTo>
                <a:lnTo>
                  <a:pt x="1339" y="286"/>
                </a:lnTo>
                <a:lnTo>
                  <a:pt x="1359" y="323"/>
                </a:lnTo>
                <a:lnTo>
                  <a:pt x="1385" y="368"/>
                </a:lnTo>
                <a:lnTo>
                  <a:pt x="1414" y="420"/>
                </a:lnTo>
                <a:lnTo>
                  <a:pt x="1446" y="481"/>
                </a:lnTo>
                <a:lnTo>
                  <a:pt x="1490" y="562"/>
                </a:lnTo>
                <a:lnTo>
                  <a:pt x="1532" y="638"/>
                </a:lnTo>
                <a:lnTo>
                  <a:pt x="1573" y="710"/>
                </a:lnTo>
                <a:lnTo>
                  <a:pt x="1629" y="808"/>
                </a:lnTo>
                <a:lnTo>
                  <a:pt x="1684" y="902"/>
                </a:lnTo>
                <a:lnTo>
                  <a:pt x="1690" y="911"/>
                </a:lnTo>
                <a:lnTo>
                  <a:pt x="1700" y="924"/>
                </a:lnTo>
                <a:lnTo>
                  <a:pt x="1712" y="941"/>
                </a:lnTo>
                <a:lnTo>
                  <a:pt x="1729" y="964"/>
                </a:lnTo>
                <a:lnTo>
                  <a:pt x="1748" y="992"/>
                </a:lnTo>
                <a:lnTo>
                  <a:pt x="1780" y="1041"/>
                </a:lnTo>
                <a:lnTo>
                  <a:pt x="1806" y="1083"/>
                </a:lnTo>
                <a:lnTo>
                  <a:pt x="1826" y="1120"/>
                </a:lnTo>
                <a:lnTo>
                  <a:pt x="1841" y="1154"/>
                </a:lnTo>
                <a:lnTo>
                  <a:pt x="1848" y="1189"/>
                </a:lnTo>
                <a:lnTo>
                  <a:pt x="1851" y="1223"/>
                </a:lnTo>
                <a:lnTo>
                  <a:pt x="1847" y="1253"/>
                </a:lnTo>
                <a:lnTo>
                  <a:pt x="1834" y="1287"/>
                </a:lnTo>
                <a:lnTo>
                  <a:pt x="1814" y="1323"/>
                </a:lnTo>
                <a:lnTo>
                  <a:pt x="1786" y="1362"/>
                </a:lnTo>
                <a:lnTo>
                  <a:pt x="1748" y="1404"/>
                </a:lnTo>
                <a:lnTo>
                  <a:pt x="1678" y="1474"/>
                </a:lnTo>
                <a:lnTo>
                  <a:pt x="1603" y="1540"/>
                </a:lnTo>
                <a:lnTo>
                  <a:pt x="1525" y="1602"/>
                </a:lnTo>
                <a:lnTo>
                  <a:pt x="1445" y="1663"/>
                </a:lnTo>
                <a:lnTo>
                  <a:pt x="1370" y="1727"/>
                </a:lnTo>
                <a:lnTo>
                  <a:pt x="1299" y="1792"/>
                </a:lnTo>
                <a:lnTo>
                  <a:pt x="1263" y="1831"/>
                </a:lnTo>
                <a:lnTo>
                  <a:pt x="1234" y="1869"/>
                </a:lnTo>
                <a:lnTo>
                  <a:pt x="1213" y="1901"/>
                </a:lnTo>
                <a:lnTo>
                  <a:pt x="1201" y="1931"/>
                </a:lnTo>
                <a:lnTo>
                  <a:pt x="1196" y="1959"/>
                </a:lnTo>
                <a:lnTo>
                  <a:pt x="1199" y="1982"/>
                </a:lnTo>
                <a:lnTo>
                  <a:pt x="1204" y="2009"/>
                </a:lnTo>
                <a:lnTo>
                  <a:pt x="1215" y="2040"/>
                </a:lnTo>
                <a:lnTo>
                  <a:pt x="1226" y="2070"/>
                </a:lnTo>
                <a:lnTo>
                  <a:pt x="1237" y="2095"/>
                </a:lnTo>
                <a:lnTo>
                  <a:pt x="1245" y="2113"/>
                </a:lnTo>
                <a:lnTo>
                  <a:pt x="1254" y="2129"/>
                </a:lnTo>
                <a:lnTo>
                  <a:pt x="1265" y="2148"/>
                </a:lnTo>
                <a:lnTo>
                  <a:pt x="1279" y="2173"/>
                </a:lnTo>
                <a:lnTo>
                  <a:pt x="1296" y="2201"/>
                </a:lnTo>
                <a:lnTo>
                  <a:pt x="1314" y="2227"/>
                </a:lnTo>
                <a:lnTo>
                  <a:pt x="1326" y="2248"/>
                </a:lnTo>
                <a:lnTo>
                  <a:pt x="1334" y="2262"/>
                </a:lnTo>
                <a:lnTo>
                  <a:pt x="1339" y="2269"/>
                </a:lnTo>
                <a:lnTo>
                  <a:pt x="1431" y="2430"/>
                </a:lnTo>
                <a:lnTo>
                  <a:pt x="1529" y="2583"/>
                </a:lnTo>
                <a:lnTo>
                  <a:pt x="1633" y="2728"/>
                </a:lnTo>
                <a:lnTo>
                  <a:pt x="1739" y="2865"/>
                </a:lnTo>
                <a:lnTo>
                  <a:pt x="1851" y="2995"/>
                </a:lnTo>
                <a:lnTo>
                  <a:pt x="1967" y="3116"/>
                </a:lnTo>
                <a:lnTo>
                  <a:pt x="2089" y="3232"/>
                </a:lnTo>
                <a:lnTo>
                  <a:pt x="2219" y="3344"/>
                </a:lnTo>
                <a:lnTo>
                  <a:pt x="2357" y="3450"/>
                </a:lnTo>
                <a:lnTo>
                  <a:pt x="2502" y="3553"/>
                </a:lnTo>
                <a:lnTo>
                  <a:pt x="2655" y="3651"/>
                </a:lnTo>
                <a:lnTo>
                  <a:pt x="2816" y="3745"/>
                </a:lnTo>
                <a:lnTo>
                  <a:pt x="2824" y="3748"/>
                </a:lnTo>
                <a:lnTo>
                  <a:pt x="2838" y="3755"/>
                </a:lnTo>
                <a:lnTo>
                  <a:pt x="2858" y="3768"/>
                </a:lnTo>
                <a:lnTo>
                  <a:pt x="2885" y="3785"/>
                </a:lnTo>
                <a:lnTo>
                  <a:pt x="2915" y="3802"/>
                </a:lnTo>
                <a:lnTo>
                  <a:pt x="2938" y="3818"/>
                </a:lnTo>
                <a:lnTo>
                  <a:pt x="2957" y="3829"/>
                </a:lnTo>
                <a:lnTo>
                  <a:pt x="2973" y="3837"/>
                </a:lnTo>
                <a:lnTo>
                  <a:pt x="2991" y="3844"/>
                </a:lnTo>
                <a:lnTo>
                  <a:pt x="3016" y="3855"/>
                </a:lnTo>
                <a:lnTo>
                  <a:pt x="3046" y="3866"/>
                </a:lnTo>
                <a:lnTo>
                  <a:pt x="3077" y="3877"/>
                </a:lnTo>
                <a:lnTo>
                  <a:pt x="3104" y="3883"/>
                </a:lnTo>
                <a:lnTo>
                  <a:pt x="3127" y="3885"/>
                </a:lnTo>
                <a:lnTo>
                  <a:pt x="3156" y="3880"/>
                </a:lnTo>
                <a:lnTo>
                  <a:pt x="3185" y="3868"/>
                </a:lnTo>
                <a:lnTo>
                  <a:pt x="3220" y="3848"/>
                </a:lnTo>
                <a:lnTo>
                  <a:pt x="3256" y="3819"/>
                </a:lnTo>
                <a:lnTo>
                  <a:pt x="3295" y="3782"/>
                </a:lnTo>
                <a:lnTo>
                  <a:pt x="3360" y="3712"/>
                </a:lnTo>
                <a:lnTo>
                  <a:pt x="3425" y="3637"/>
                </a:lnTo>
                <a:lnTo>
                  <a:pt x="3486" y="3559"/>
                </a:lnTo>
                <a:lnTo>
                  <a:pt x="3548" y="3479"/>
                </a:lnTo>
                <a:lnTo>
                  <a:pt x="3614" y="3405"/>
                </a:lnTo>
                <a:lnTo>
                  <a:pt x="3684" y="3334"/>
                </a:lnTo>
                <a:lnTo>
                  <a:pt x="3726" y="3297"/>
                </a:lnTo>
                <a:lnTo>
                  <a:pt x="3765" y="3269"/>
                </a:lnTo>
                <a:lnTo>
                  <a:pt x="3801" y="3249"/>
                </a:lnTo>
                <a:lnTo>
                  <a:pt x="3836" y="3236"/>
                </a:lnTo>
                <a:lnTo>
                  <a:pt x="3866" y="3232"/>
                </a:lnTo>
                <a:lnTo>
                  <a:pt x="3900" y="3235"/>
                </a:lnTo>
                <a:lnTo>
                  <a:pt x="3934" y="3242"/>
                </a:lnTo>
                <a:lnTo>
                  <a:pt x="3969" y="3256"/>
                </a:lnTo>
                <a:lnTo>
                  <a:pt x="4006" y="3277"/>
                </a:lnTo>
                <a:lnTo>
                  <a:pt x="4048" y="3303"/>
                </a:lnTo>
                <a:lnTo>
                  <a:pt x="4097" y="3334"/>
                </a:lnTo>
                <a:lnTo>
                  <a:pt x="4125" y="3353"/>
                </a:lnTo>
                <a:lnTo>
                  <a:pt x="4149" y="3370"/>
                </a:lnTo>
                <a:lnTo>
                  <a:pt x="4166" y="3383"/>
                </a:lnTo>
                <a:lnTo>
                  <a:pt x="4180" y="3392"/>
                </a:lnTo>
                <a:lnTo>
                  <a:pt x="4188" y="3398"/>
                </a:lnTo>
                <a:lnTo>
                  <a:pt x="4281" y="3453"/>
                </a:lnTo>
                <a:lnTo>
                  <a:pt x="4382" y="3509"/>
                </a:lnTo>
                <a:lnTo>
                  <a:pt x="4452" y="3550"/>
                </a:lnTo>
                <a:lnTo>
                  <a:pt x="4529" y="3592"/>
                </a:lnTo>
                <a:lnTo>
                  <a:pt x="4611" y="3635"/>
                </a:lnTo>
                <a:lnTo>
                  <a:pt x="4671" y="3668"/>
                </a:lnTo>
                <a:lnTo>
                  <a:pt x="4722" y="3698"/>
                </a:lnTo>
                <a:lnTo>
                  <a:pt x="4768" y="3723"/>
                </a:lnTo>
                <a:lnTo>
                  <a:pt x="4805" y="3745"/>
                </a:lnTo>
                <a:lnTo>
                  <a:pt x="4874" y="3779"/>
                </a:lnTo>
                <a:lnTo>
                  <a:pt x="4932" y="3812"/>
                </a:lnTo>
                <a:lnTo>
                  <a:pt x="4980" y="3841"/>
                </a:lnTo>
                <a:lnTo>
                  <a:pt x="5020" y="3868"/>
                </a:lnTo>
                <a:lnTo>
                  <a:pt x="5049" y="3893"/>
                </a:lnTo>
                <a:lnTo>
                  <a:pt x="5070" y="3915"/>
                </a:lnTo>
                <a:lnTo>
                  <a:pt x="5081" y="3935"/>
                </a:lnTo>
                <a:lnTo>
                  <a:pt x="5087" y="3955"/>
                </a:lnTo>
                <a:lnTo>
                  <a:pt x="5090" y="3980"/>
                </a:lnTo>
                <a:lnTo>
                  <a:pt x="5091" y="4011"/>
                </a:lnTo>
                <a:lnTo>
                  <a:pt x="5090" y="4064"/>
                </a:lnTo>
                <a:lnTo>
                  <a:pt x="5082" y="4124"/>
                </a:lnTo>
                <a:lnTo>
                  <a:pt x="5071" y="4191"/>
                </a:lnTo>
                <a:lnTo>
                  <a:pt x="5056" y="4265"/>
                </a:lnTo>
                <a:lnTo>
                  <a:pt x="5037" y="4340"/>
                </a:lnTo>
                <a:lnTo>
                  <a:pt x="5018" y="4406"/>
                </a:lnTo>
                <a:lnTo>
                  <a:pt x="4999" y="4463"/>
                </a:lnTo>
                <a:lnTo>
                  <a:pt x="4979" y="4512"/>
                </a:lnTo>
                <a:lnTo>
                  <a:pt x="4955" y="4557"/>
                </a:lnTo>
                <a:lnTo>
                  <a:pt x="4923" y="4604"/>
                </a:lnTo>
                <a:lnTo>
                  <a:pt x="4882" y="4651"/>
                </a:lnTo>
                <a:lnTo>
                  <a:pt x="4832" y="4697"/>
                </a:lnTo>
                <a:lnTo>
                  <a:pt x="4771" y="4746"/>
                </a:lnTo>
                <a:lnTo>
                  <a:pt x="4702" y="4796"/>
                </a:lnTo>
                <a:lnTo>
                  <a:pt x="4626" y="4844"/>
                </a:lnTo>
                <a:lnTo>
                  <a:pt x="4538" y="4895"/>
                </a:lnTo>
                <a:lnTo>
                  <a:pt x="4425" y="4952"/>
                </a:lnTo>
                <a:lnTo>
                  <a:pt x="4313" y="4997"/>
                </a:lnTo>
                <a:lnTo>
                  <a:pt x="4200" y="5033"/>
                </a:lnTo>
                <a:lnTo>
                  <a:pt x="4088" y="5058"/>
                </a:lnTo>
                <a:lnTo>
                  <a:pt x="3977" y="5073"/>
                </a:lnTo>
                <a:lnTo>
                  <a:pt x="3866" y="5079"/>
                </a:lnTo>
                <a:lnTo>
                  <a:pt x="3769" y="5075"/>
                </a:lnTo>
                <a:lnTo>
                  <a:pt x="3676" y="5065"/>
                </a:lnTo>
                <a:lnTo>
                  <a:pt x="3612" y="5056"/>
                </a:lnTo>
                <a:lnTo>
                  <a:pt x="3542" y="5040"/>
                </a:lnTo>
                <a:lnTo>
                  <a:pt x="3468" y="5022"/>
                </a:lnTo>
                <a:lnTo>
                  <a:pt x="3414" y="5006"/>
                </a:lnTo>
                <a:lnTo>
                  <a:pt x="3367" y="4992"/>
                </a:lnTo>
                <a:lnTo>
                  <a:pt x="3328" y="4980"/>
                </a:lnTo>
                <a:lnTo>
                  <a:pt x="3296" y="4969"/>
                </a:lnTo>
                <a:lnTo>
                  <a:pt x="3270" y="4959"/>
                </a:lnTo>
                <a:lnTo>
                  <a:pt x="3237" y="4947"/>
                </a:lnTo>
                <a:lnTo>
                  <a:pt x="3196" y="4933"/>
                </a:lnTo>
                <a:lnTo>
                  <a:pt x="3149" y="4914"/>
                </a:lnTo>
                <a:lnTo>
                  <a:pt x="3095" y="4894"/>
                </a:lnTo>
                <a:lnTo>
                  <a:pt x="3041" y="4875"/>
                </a:lnTo>
                <a:lnTo>
                  <a:pt x="2998" y="4858"/>
                </a:lnTo>
                <a:lnTo>
                  <a:pt x="2962" y="4846"/>
                </a:lnTo>
                <a:lnTo>
                  <a:pt x="2935" y="4836"/>
                </a:lnTo>
                <a:lnTo>
                  <a:pt x="2918" y="4830"/>
                </a:lnTo>
                <a:lnTo>
                  <a:pt x="2779" y="4777"/>
                </a:lnTo>
                <a:lnTo>
                  <a:pt x="2647" y="4721"/>
                </a:lnTo>
                <a:lnTo>
                  <a:pt x="2521" y="4662"/>
                </a:lnTo>
                <a:lnTo>
                  <a:pt x="2400" y="4598"/>
                </a:lnTo>
                <a:lnTo>
                  <a:pt x="2285" y="4531"/>
                </a:lnTo>
                <a:lnTo>
                  <a:pt x="2152" y="4445"/>
                </a:lnTo>
                <a:lnTo>
                  <a:pt x="2019" y="4351"/>
                </a:lnTo>
                <a:lnTo>
                  <a:pt x="1883" y="4248"/>
                </a:lnTo>
                <a:lnTo>
                  <a:pt x="1747" y="4138"/>
                </a:lnTo>
                <a:lnTo>
                  <a:pt x="1608" y="4017"/>
                </a:lnTo>
                <a:lnTo>
                  <a:pt x="1468" y="3890"/>
                </a:lnTo>
                <a:lnTo>
                  <a:pt x="1329" y="3752"/>
                </a:lnTo>
                <a:lnTo>
                  <a:pt x="1192" y="3614"/>
                </a:lnTo>
                <a:lnTo>
                  <a:pt x="1063" y="3475"/>
                </a:lnTo>
                <a:lnTo>
                  <a:pt x="943" y="3336"/>
                </a:lnTo>
                <a:lnTo>
                  <a:pt x="832" y="3200"/>
                </a:lnTo>
                <a:lnTo>
                  <a:pt x="729" y="3065"/>
                </a:lnTo>
                <a:lnTo>
                  <a:pt x="635" y="2932"/>
                </a:lnTo>
                <a:lnTo>
                  <a:pt x="549" y="2800"/>
                </a:lnTo>
                <a:lnTo>
                  <a:pt x="482" y="2686"/>
                </a:lnTo>
                <a:lnTo>
                  <a:pt x="418" y="2566"/>
                </a:lnTo>
                <a:lnTo>
                  <a:pt x="358" y="2439"/>
                </a:lnTo>
                <a:lnTo>
                  <a:pt x="302" y="2307"/>
                </a:lnTo>
                <a:lnTo>
                  <a:pt x="249" y="2168"/>
                </a:lnTo>
                <a:lnTo>
                  <a:pt x="242" y="2151"/>
                </a:lnTo>
                <a:lnTo>
                  <a:pt x="233" y="2124"/>
                </a:lnTo>
                <a:lnTo>
                  <a:pt x="220" y="2089"/>
                </a:lnTo>
                <a:lnTo>
                  <a:pt x="203" y="2045"/>
                </a:lnTo>
                <a:lnTo>
                  <a:pt x="185" y="1992"/>
                </a:lnTo>
                <a:lnTo>
                  <a:pt x="164" y="1937"/>
                </a:lnTo>
                <a:lnTo>
                  <a:pt x="145" y="1890"/>
                </a:lnTo>
                <a:lnTo>
                  <a:pt x="131" y="1850"/>
                </a:lnTo>
                <a:lnTo>
                  <a:pt x="119" y="1817"/>
                </a:lnTo>
                <a:lnTo>
                  <a:pt x="109" y="1791"/>
                </a:lnTo>
                <a:lnTo>
                  <a:pt x="99" y="1759"/>
                </a:lnTo>
                <a:lnTo>
                  <a:pt x="88" y="1720"/>
                </a:lnTo>
                <a:lnTo>
                  <a:pt x="73" y="1674"/>
                </a:lnTo>
                <a:lnTo>
                  <a:pt x="58" y="1621"/>
                </a:lnTo>
                <a:lnTo>
                  <a:pt x="38" y="1546"/>
                </a:lnTo>
                <a:lnTo>
                  <a:pt x="23" y="1476"/>
                </a:lnTo>
                <a:lnTo>
                  <a:pt x="13" y="1412"/>
                </a:lnTo>
                <a:lnTo>
                  <a:pt x="3" y="1320"/>
                </a:lnTo>
                <a:lnTo>
                  <a:pt x="0" y="1223"/>
                </a:lnTo>
                <a:lnTo>
                  <a:pt x="5" y="1112"/>
                </a:lnTo>
                <a:lnTo>
                  <a:pt x="20" y="1002"/>
                </a:lnTo>
                <a:lnTo>
                  <a:pt x="45" y="889"/>
                </a:lnTo>
                <a:lnTo>
                  <a:pt x="81" y="777"/>
                </a:lnTo>
                <a:lnTo>
                  <a:pt x="128" y="665"/>
                </a:lnTo>
                <a:lnTo>
                  <a:pt x="185" y="553"/>
                </a:lnTo>
                <a:lnTo>
                  <a:pt x="235" y="465"/>
                </a:lnTo>
                <a:lnTo>
                  <a:pt x="285" y="389"/>
                </a:lnTo>
                <a:lnTo>
                  <a:pt x="333" y="320"/>
                </a:lnTo>
                <a:lnTo>
                  <a:pt x="382" y="261"/>
                </a:lnTo>
                <a:lnTo>
                  <a:pt x="428" y="209"/>
                </a:lnTo>
                <a:lnTo>
                  <a:pt x="475" y="169"/>
                </a:lnTo>
                <a:lnTo>
                  <a:pt x="522" y="136"/>
                </a:lnTo>
                <a:lnTo>
                  <a:pt x="568" y="113"/>
                </a:lnTo>
                <a:lnTo>
                  <a:pt x="616" y="92"/>
                </a:lnTo>
                <a:lnTo>
                  <a:pt x="674" y="74"/>
                </a:lnTo>
                <a:lnTo>
                  <a:pt x="741" y="55"/>
                </a:lnTo>
                <a:lnTo>
                  <a:pt x="815" y="36"/>
                </a:lnTo>
                <a:lnTo>
                  <a:pt x="890" y="21"/>
                </a:lnTo>
                <a:lnTo>
                  <a:pt x="957" y="10"/>
                </a:lnTo>
                <a:lnTo>
                  <a:pt x="1018" y="4"/>
                </a:lnTo>
                <a:lnTo>
                  <a:pt x="107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175" y="6245132"/>
            <a:ext cx="314346" cy="314346"/>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399" y="6284504"/>
            <a:ext cx="272134" cy="227173"/>
          </a:xfrm>
          <a:prstGeom prst="rect">
            <a:avLst/>
          </a:prstGeom>
        </p:spPr>
      </p:pic>
      <p:pic>
        <p:nvPicPr>
          <p:cNvPr id="55"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0" y="3887396"/>
            <a:ext cx="12192000" cy="265962"/>
          </a:xfrm>
          <a:prstGeom prst="rect">
            <a:avLst/>
          </a:prstGeom>
        </p:spPr>
      </p:pic>
      <p:sp>
        <p:nvSpPr>
          <p:cNvPr id="34" name="Rectangle 12"/>
          <p:cNvSpPr/>
          <p:nvPr/>
        </p:nvSpPr>
        <p:spPr>
          <a:xfrm>
            <a:off x="-1586" y="-24064"/>
            <a:ext cx="12192000" cy="4114598"/>
          </a:xfrm>
          <a:prstGeom prst="rect">
            <a:avLst/>
          </a:prstGeom>
          <a:solidFill>
            <a:srgbClr val="004D6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Century Gothic" panose="020B0502020202020204" pitchFamily="34" charset="0"/>
            </a:endParaRPr>
          </a:p>
        </p:txBody>
      </p:sp>
      <p:cxnSp>
        <p:nvCxnSpPr>
          <p:cNvPr id="38"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cxnSp>
        <p:nvCxnSpPr>
          <p:cNvPr id="44" name="Прямая соединительная линия 43"/>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pic>
        <p:nvPicPr>
          <p:cNvPr id="49" name="Рисунок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1363" y="-589215"/>
            <a:ext cx="5100637" cy="457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Рисунок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 y="325321"/>
            <a:ext cx="2686090" cy="3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0" y="-35063"/>
            <a:ext cx="12190413" cy="4125596"/>
          </a:xfrm>
          <a:prstGeom prst="rect">
            <a:avLst/>
          </a:prstGeom>
          <a:solidFill>
            <a:srgbClr val="0085B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Прямоугольник 28"/>
          <p:cNvSpPr>
            <a:spLocks noChangeArrowheads="1"/>
          </p:cNvSpPr>
          <p:nvPr/>
        </p:nvSpPr>
        <p:spPr bwMode="auto">
          <a:xfrm>
            <a:off x="2638830" y="4362621"/>
            <a:ext cx="6911168" cy="707886"/>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172027">
              <a:defRPr/>
            </a:pPr>
            <a:r>
              <a:rPr lang="en-US" altLang="ru-RU" sz="4000" b="1">
                <a:solidFill>
                  <a:srgbClr val="2B3980"/>
                </a:solidFill>
                <a:cs typeface="Arial" panose="020B0604020202020204" pitchFamily="34" charset="0"/>
              </a:rPr>
              <a:t>Thanks for attention</a:t>
            </a:r>
            <a:r>
              <a:rPr lang="kk-KZ" altLang="ru-RU" sz="4000" b="1">
                <a:solidFill>
                  <a:srgbClr val="2B3980"/>
                </a:solidFill>
                <a:cs typeface="Arial" panose="020B0604020202020204" pitchFamily="34" charset="0"/>
              </a:rPr>
              <a:t>!</a:t>
            </a:r>
            <a:endParaRPr lang="ru-RU" altLang="ru-RU" sz="4000" b="1" dirty="0">
              <a:solidFill>
                <a:srgbClr val="2B3980"/>
              </a:solidFill>
              <a:cs typeface="Arial" panose="020B0604020202020204" pitchFamily="34" charset="0"/>
            </a:endParaRPr>
          </a:p>
        </p:txBody>
      </p:sp>
    </p:spTree>
    <p:extLst>
      <p:ext uri="{BB962C8B-B14F-4D97-AF65-F5344CB8AC3E}">
        <p14:creationId xmlns:p14="http://schemas.microsoft.com/office/powerpoint/2010/main" val="7548139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2" name="Заголовок 1">
            <a:extLst>
              <a:ext uri="{FF2B5EF4-FFF2-40B4-BE49-F238E27FC236}">
                <a16:creationId xmlns:a16="http://schemas.microsoft.com/office/drawing/2014/main" id="{E725779B-6070-4421-3CF4-BF6D1905A1F6}"/>
              </a:ext>
            </a:extLst>
          </p:cNvPr>
          <p:cNvSpPr txBox="1">
            <a:spLocks/>
          </p:cNvSpPr>
          <p:nvPr/>
        </p:nvSpPr>
        <p:spPr>
          <a:xfrm>
            <a:off x="1884995" y="-67360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err="1">
                <a:solidFill>
                  <a:schemeClr val="accent5">
                    <a:lumMod val="50000"/>
                  </a:schemeClr>
                </a:solidFill>
                <a:latin typeface="Arial" panose="020B0604020202020204" pitchFamily="34" charset="0"/>
                <a:cs typeface="Arial" panose="020B0604020202020204" pitchFamily="34" charset="0"/>
              </a:rPr>
              <a:t>TuCAHEA</a:t>
            </a:r>
            <a:r>
              <a:rPr lang="en-US" sz="2000" b="1" dirty="0">
                <a:solidFill>
                  <a:schemeClr val="accent5">
                    <a:lumMod val="50000"/>
                  </a:schemeClr>
                </a:solidFill>
                <a:latin typeface="Arial" panose="020B0604020202020204" pitchFamily="34" charset="0"/>
                <a:cs typeface="Arial" panose="020B0604020202020204" pitchFamily="34" charset="0"/>
              </a:rPr>
              <a:t> – Tuning of Central Asia Higher Education Area</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4F9C54D-8249-C220-28AA-FFE50C4EA58F}"/>
              </a:ext>
            </a:extLst>
          </p:cNvPr>
          <p:cNvSpPr txBox="1"/>
          <p:nvPr/>
        </p:nvSpPr>
        <p:spPr>
          <a:xfrm>
            <a:off x="1992620" y="3126423"/>
            <a:ext cx="10312898" cy="3139321"/>
          </a:xfrm>
          <a:prstGeom prst="rect">
            <a:avLst/>
          </a:prstGeom>
          <a:noFill/>
        </p:spPr>
        <p:txBody>
          <a:bodyPr wrap="square">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cs typeface="Arial" panose="020B0604020202020204" pitchFamily="34" charset="0"/>
              </a:rPr>
              <a:t>Results: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use of competence-based tools and tools to improve the quality of curriculum development</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improvement of regional higher education systems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creation of a knowledge exchange platform</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creation of pilot Tuning groups in subject areas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improvement of mobility tools: improving the quality and transparency of recognition.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Arial" panose="020B0604020202020204" pitchFamily="34" charset="0"/>
                <a:ea typeface="Calibri" panose="020F0502020204030204" pitchFamily="34" charset="0"/>
                <a:cs typeface="Arial" panose="020B0604020202020204" pitchFamily="34" charset="0"/>
              </a:rPr>
              <a:t>TuCAHEA</a:t>
            </a:r>
            <a:r>
              <a:rPr lang="en-US" sz="1800" dirty="0">
                <a:effectLst/>
                <a:latin typeface="Arial" panose="020B0604020202020204" pitchFamily="34" charset="0"/>
                <a:ea typeface="Calibri" panose="020F0502020204030204" pitchFamily="34" charset="0"/>
                <a:cs typeface="Arial" panose="020B0604020202020204" pitchFamily="34" charset="0"/>
              </a:rPr>
              <a:t> foundations have been laid for the formation of the NQFs and the use of ECTS in the region</a:t>
            </a:r>
            <a:endParaRPr lang="ru-KZ"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id="{A45AED77-4211-BB68-CB93-1069D81D6029}"/>
              </a:ext>
            </a:extLst>
          </p:cNvPr>
          <p:cNvSpPr/>
          <p:nvPr/>
        </p:nvSpPr>
        <p:spPr>
          <a:xfrm>
            <a:off x="1992620" y="1661596"/>
            <a:ext cx="7897628" cy="1477328"/>
          </a:xfrm>
          <a:prstGeom prst="rect">
            <a:avLst/>
          </a:prstGeom>
          <a:noFill/>
        </p:spPr>
        <p:txBody>
          <a:bodyPr wrap="square">
            <a:spAutoFit/>
          </a:bodyPr>
          <a:lstStyle/>
          <a:p>
            <a:pPr algn="just"/>
            <a:r>
              <a:rPr lang="en-US" b="1" dirty="0">
                <a:latin typeface="Arial" panose="020B0604020202020204" pitchFamily="34" charset="0"/>
                <a:ea typeface="Calibri" panose="020F0502020204030204" pitchFamily="34" charset="0"/>
                <a:cs typeface="Arial" panose="020B0604020202020204" pitchFamily="34" charset="0"/>
              </a:rPr>
              <a:t>Purpose</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to contribute to the development of the higher education area of Central Asia, in accordance with the European Higher Education area, to take into account and assess the specific needs and potentials of the region as a whole and partner countries in particular, responding to the needs of higher education in particular and society as a whole.</a:t>
            </a:r>
            <a:endParaRPr lang="ru-KZ"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Рисунок 19">
            <a:extLst>
              <a:ext uri="{FF2B5EF4-FFF2-40B4-BE49-F238E27FC236}">
                <a16:creationId xmlns:a16="http://schemas.microsoft.com/office/drawing/2014/main" id="{49C1FC69-D12E-A57F-A7AD-46F8B6CE3C91}"/>
              </a:ext>
            </a:extLst>
          </p:cNvPr>
          <p:cNvPicPr>
            <a:picLocks noChangeAspect="1"/>
          </p:cNvPicPr>
          <p:nvPr/>
        </p:nvPicPr>
        <p:blipFill>
          <a:blip r:embed="rId3"/>
          <a:stretch>
            <a:fillRect/>
          </a:stretch>
        </p:blipFill>
        <p:spPr>
          <a:xfrm>
            <a:off x="9380604" y="32163"/>
            <a:ext cx="2310376" cy="1479956"/>
          </a:xfrm>
          <a:prstGeom prst="rect">
            <a:avLst/>
          </a:prstGeom>
        </p:spPr>
      </p:pic>
      <p:sp>
        <p:nvSpPr>
          <p:cNvPr id="21" name="Прямоугольник 20">
            <a:extLst>
              <a:ext uri="{FF2B5EF4-FFF2-40B4-BE49-F238E27FC236}">
                <a16:creationId xmlns:a16="http://schemas.microsoft.com/office/drawing/2014/main" id="{AC69CC57-09DC-CF3E-787A-E79202B46301}"/>
              </a:ext>
            </a:extLst>
          </p:cNvPr>
          <p:cNvSpPr/>
          <p:nvPr/>
        </p:nvSpPr>
        <p:spPr>
          <a:xfrm>
            <a:off x="-424738" y="702203"/>
            <a:ext cx="9474349" cy="338554"/>
          </a:xfrm>
          <a:prstGeom prst="rect">
            <a:avLst/>
          </a:prstGeom>
        </p:spPr>
        <p:txBody>
          <a:bodyPr wrap="square">
            <a:spAutoFit/>
          </a:bodyPr>
          <a:lstStyle/>
          <a:p>
            <a:pPr algn="r"/>
            <a:r>
              <a:rPr lang="en-GB" sz="1600" b="1" dirty="0">
                <a:solidFill>
                  <a:srgbClr val="0070C0"/>
                </a:solidFill>
                <a:latin typeface="Arial" panose="020B0604020202020204" pitchFamily="34" charset="0"/>
                <a:cs typeface="Arial" panose="020B0604020202020204" pitchFamily="34" charset="0"/>
              </a:rPr>
              <a:t>2012-2016 </a:t>
            </a:r>
            <a:endParaRPr lang="ru-RU"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06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6787" y="-1266572"/>
            <a:ext cx="9144000" cy="2387600"/>
          </a:xfrm>
        </p:spPr>
        <p:txBody>
          <a:bodyPr>
            <a:norm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CENTRAL ASIAN EDUCATION PLATFORM (CAEP)</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1207878" y="1495470"/>
            <a:ext cx="9474349" cy="338554"/>
          </a:xfrm>
          <a:prstGeom prst="rect">
            <a:avLst/>
          </a:prstGeom>
        </p:spPr>
        <p:txBody>
          <a:bodyPr wrap="square">
            <a:spAutoFit/>
          </a:bodyPr>
          <a:lstStyle/>
          <a:p>
            <a:pPr algn="r"/>
            <a:r>
              <a:rPr lang="en-US" sz="1600" b="1" dirty="0">
                <a:solidFill>
                  <a:srgbClr val="0070C0"/>
                </a:solidFill>
                <a:latin typeface="Arial" panose="020B0604020202020204" pitchFamily="34" charset="0"/>
                <a:cs typeface="Arial" panose="020B0604020202020204" pitchFamily="34" charset="0"/>
              </a:rPr>
              <a:t>2012-2015 (I), 2015-2019 (II)</a:t>
            </a:r>
            <a:endParaRPr lang="ru-RU" sz="1600" b="1" dirty="0">
              <a:solidFill>
                <a:srgbClr val="0070C0"/>
              </a:solidFill>
              <a:latin typeface="Arial" panose="020B0604020202020204" pitchFamily="34" charset="0"/>
              <a:cs typeface="Arial" panose="020B0604020202020204" pitchFamily="34" charset="0"/>
            </a:endParaRPr>
          </a:p>
        </p:txBody>
      </p:sp>
      <p:cxnSp>
        <p:nvCxnSpPr>
          <p:cNvPr id="7"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8" name="Прямоугольник 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cxnSp>
        <p:nvCxnSpPr>
          <p:cNvPr id="9" name="Прямая соединительная линия 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a:extLst>
              <a:ext uri="{FF2B5EF4-FFF2-40B4-BE49-F238E27FC236}">
                <a16:creationId xmlns:a16="http://schemas.microsoft.com/office/drawing/2014/main" id="{3FE7ECD1-6334-E3A0-C3EA-4CDED812F661}"/>
              </a:ext>
            </a:extLst>
          </p:cNvPr>
          <p:cNvSpPr/>
          <p:nvPr/>
        </p:nvSpPr>
        <p:spPr>
          <a:xfrm>
            <a:off x="309084" y="1824238"/>
            <a:ext cx="10230314" cy="1692771"/>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Purpose</a:t>
            </a:r>
            <a:r>
              <a:rPr lang="en-US" sz="1800" dirty="0">
                <a:effectLst/>
                <a:latin typeface="Arial" panose="020B0604020202020204" pitchFamily="34" charset="0"/>
                <a:ea typeface="Calibri" panose="020F0502020204030204" pitchFamily="34" charset="0"/>
                <a:cs typeface="Arial" panose="020B0604020202020204" pitchFamily="34" charset="0"/>
              </a:rPr>
              <a:t>: to contribute to the programs of the Central Asian countries aimed at improving the competitiveness and productivity of the national economy, as well as the potential for sustainable development in the region. The main objective was to provide the services necessary to ensure smooth progress in the implementation of the EU Education Platform in Central Asia, supporting its goals and activities as agreed between the EU and partners from Central Asia.</a:t>
            </a:r>
            <a:endParaRPr lang="ru-KZ" sz="1800" dirty="0">
              <a:effectLst/>
              <a:latin typeface="Arial" panose="020B0604020202020204" pitchFamily="34" charset="0"/>
              <a:ea typeface="Calibri" panose="020F0502020204030204" pitchFamily="34" charset="0"/>
              <a:cs typeface="Arial" panose="020B0604020202020204" pitchFamily="34" charset="0"/>
            </a:endParaRPr>
          </a:p>
          <a:p>
            <a:endParaRPr lang="en-US" sz="1400" dirty="0"/>
          </a:p>
        </p:txBody>
      </p:sp>
      <p:pic>
        <p:nvPicPr>
          <p:cNvPr id="12" name="Picture 4" descr="Events — Центрально-Азиатская Платформа Образования (ЦАПО)">
            <a:extLst>
              <a:ext uri="{FF2B5EF4-FFF2-40B4-BE49-F238E27FC236}">
                <a16:creationId xmlns:a16="http://schemas.microsoft.com/office/drawing/2014/main" id="{64309EBF-E37E-698C-7DDD-8E05B82E5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022" y="46110"/>
            <a:ext cx="2049065" cy="14504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D70BEE5-DA56-6C28-8753-B26251D21838}"/>
              </a:ext>
            </a:extLst>
          </p:cNvPr>
          <p:cNvSpPr txBox="1"/>
          <p:nvPr/>
        </p:nvSpPr>
        <p:spPr>
          <a:xfrm>
            <a:off x="399814" y="3602006"/>
            <a:ext cx="11291167" cy="2585323"/>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dialogue between Europe and Central Asia in the field of education</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the quality of mutual learning in different countries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xperience, lessons learned, exchange of best practices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vidence-based policy approach initiated</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xchange of people and improvement of mutual understanding</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support to local stakeholders for more effective implementation of reform programs at all institutional levels.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mpowering policy makers through analysis and training.</a:t>
            </a:r>
            <a:endParaRPr lang="ru-KZ"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733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3" name="Заголовок 1">
            <a:extLst>
              <a:ext uri="{FF2B5EF4-FFF2-40B4-BE49-F238E27FC236}">
                <a16:creationId xmlns:a16="http://schemas.microsoft.com/office/drawing/2014/main" id="{190677C3-8088-E10F-36F9-63D6FB5EB627}"/>
              </a:ext>
            </a:extLst>
          </p:cNvPr>
          <p:cNvSpPr txBox="1">
            <a:spLocks/>
          </p:cNvSpPr>
          <p:nvPr/>
        </p:nvSpPr>
        <p:spPr>
          <a:xfrm>
            <a:off x="1893716" y="-35326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chemeClr val="accent5">
                    <a:lumMod val="50000"/>
                  </a:schemeClr>
                </a:solidFill>
                <a:latin typeface="Arial" panose="020B0604020202020204" pitchFamily="34" charset="0"/>
                <a:cs typeface="Arial" panose="020B0604020202020204" pitchFamily="34" charset="0"/>
              </a:rPr>
              <a:t>The First Meeting of Ministers for Education of the Member States of the European Union and of the Central Asian Countries</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49397DE8-9E46-3287-7B8A-EA0B742E8F66}"/>
              </a:ext>
            </a:extLst>
          </p:cNvPr>
          <p:cNvSpPr/>
          <p:nvPr/>
        </p:nvSpPr>
        <p:spPr>
          <a:xfrm>
            <a:off x="2234073" y="1284352"/>
            <a:ext cx="9474349" cy="338554"/>
          </a:xfrm>
          <a:prstGeom prst="rect">
            <a:avLst/>
          </a:prstGeom>
        </p:spPr>
        <p:txBody>
          <a:bodyPr wrap="square">
            <a:spAutoFit/>
          </a:bodyPr>
          <a:lstStyle/>
          <a:p>
            <a:pPr algn="r"/>
            <a:r>
              <a:rPr lang="en-US" sz="1600" b="1" dirty="0">
                <a:solidFill>
                  <a:srgbClr val="0070C0"/>
                </a:solidFill>
                <a:latin typeface="Arial" panose="020B0604020202020204" pitchFamily="34" charset="0"/>
                <a:cs typeface="Arial" panose="020B0604020202020204" pitchFamily="34" charset="0"/>
              </a:rPr>
              <a:t>Riga, 25 – 26 June 2015</a:t>
            </a:r>
            <a:r>
              <a:rPr lang="en-GB" sz="1600" b="1" dirty="0">
                <a:solidFill>
                  <a:srgbClr val="0070C0"/>
                </a:solidFill>
                <a:latin typeface="Arial" panose="020B0604020202020204" pitchFamily="34" charset="0"/>
                <a:cs typeface="Arial" panose="020B0604020202020204" pitchFamily="34" charset="0"/>
              </a:rPr>
              <a:t> </a:t>
            </a:r>
            <a:endParaRPr lang="ru-RU" sz="1600" b="1" dirty="0">
              <a:solidFill>
                <a:srgbClr val="0070C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ED4EAD3-AA61-01E7-9031-0ED2A8D4CEFF}"/>
              </a:ext>
            </a:extLst>
          </p:cNvPr>
          <p:cNvSpPr txBox="1"/>
          <p:nvPr/>
        </p:nvSpPr>
        <p:spPr>
          <a:xfrm>
            <a:off x="1294848" y="2603280"/>
            <a:ext cx="9742868" cy="369332"/>
          </a:xfrm>
          <a:prstGeom prst="rect">
            <a:avLst/>
          </a:prstGeom>
          <a:noFill/>
        </p:spPr>
        <p:txBody>
          <a:bodyPr wrap="square">
            <a:spAutoFit/>
          </a:bodyPr>
          <a:lstStyle/>
          <a:p>
            <a:r>
              <a:rPr lang="en-US" i="1" dirty="0">
                <a:solidFill>
                  <a:srgbClr val="002060"/>
                </a:solidFill>
                <a:latin typeface="Arial" panose="020B0604020202020204" pitchFamily="34" charset="0"/>
                <a:cs typeface="Arial" panose="020B0604020202020204" pitchFamily="34" charset="0"/>
              </a:rPr>
              <a:t>in cooperation with the European Commission and the European External Action Service.</a:t>
            </a:r>
            <a:endParaRPr lang="ru-KZ" i="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EC1AA71-C5BF-7D2F-B9B9-1A25E4B04022}"/>
              </a:ext>
            </a:extLst>
          </p:cNvPr>
          <p:cNvSpPr txBox="1"/>
          <p:nvPr/>
        </p:nvSpPr>
        <p:spPr>
          <a:xfrm>
            <a:off x="1603587" y="4225472"/>
            <a:ext cx="10130720" cy="1754326"/>
          </a:xfrm>
          <a:prstGeom prst="rect">
            <a:avLst/>
          </a:prstGeom>
          <a:noFill/>
        </p:spPr>
        <p:txBody>
          <a:bodyPr wrap="square">
            <a:spAutoFit/>
          </a:bodyPr>
          <a:lstStyle/>
          <a:p>
            <a:pPr algn="l"/>
            <a:r>
              <a:rPr lang="en-US" sz="1800" b="1" dirty="0">
                <a:latin typeface="Arial" panose="020B0604020202020204" pitchFamily="34" charset="0"/>
                <a:cs typeface="Arial" panose="020B0604020202020204" pitchFamily="34" charset="0"/>
              </a:rPr>
              <a:t>Main points of the Joint </a:t>
            </a:r>
            <a:r>
              <a:rPr lang="en-US" b="1" dirty="0">
                <a:latin typeface="Arial" panose="020B0604020202020204" pitchFamily="34" charset="0"/>
                <a:cs typeface="Arial" panose="020B0604020202020204" pitchFamily="34" charset="0"/>
              </a:rPr>
              <a:t>Communique:</a:t>
            </a:r>
          </a:p>
          <a:p>
            <a:pPr algn="l"/>
            <a:endParaRPr lang="en-US" sz="18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Development of Qualification Frameworks (QF) and Standards </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Quality Assurance (QA) and Accreditation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Employment and </a:t>
            </a:r>
            <a:r>
              <a:rPr lang="en-US" dirty="0" err="1">
                <a:latin typeface="Arial" panose="020B0604020202020204" pitchFamily="34" charset="0"/>
                <a:cs typeface="Arial" panose="020B0604020202020204" pitchFamily="34" charset="0"/>
              </a:rPr>
              <a:t>Labour</a:t>
            </a:r>
            <a:r>
              <a:rPr lang="en-US" dirty="0">
                <a:latin typeface="Arial" panose="020B0604020202020204" pitchFamily="34" charset="0"/>
                <a:cs typeface="Arial" panose="020B0604020202020204" pitchFamily="34" charset="0"/>
              </a:rPr>
              <a:t> Market Needs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Indicative </a:t>
            </a:r>
            <a:r>
              <a:rPr lang="en-US" b="1" dirty="0">
                <a:latin typeface="Arial" panose="020B0604020202020204" pitchFamily="34" charset="0"/>
                <a:cs typeface="Arial" panose="020B0604020202020204" pitchFamily="34" charset="0"/>
              </a:rPr>
              <a:t>Roadmap of Activities </a:t>
            </a:r>
            <a:r>
              <a:rPr lang="en-US" dirty="0">
                <a:latin typeface="Arial" panose="020B0604020202020204" pitchFamily="34" charset="0"/>
                <a:cs typeface="Arial" panose="020B0604020202020204" pitchFamily="34" charset="0"/>
              </a:rPr>
              <a:t>under the “Central Asian Education Platform” (2015-2018)</a:t>
            </a:r>
            <a:endParaRPr lang="ru-RU"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4E9419A-AD3A-791F-5B24-163C5982FB1A}"/>
              </a:ext>
            </a:extLst>
          </p:cNvPr>
          <p:cNvSpPr txBox="1"/>
          <p:nvPr/>
        </p:nvSpPr>
        <p:spPr>
          <a:xfrm>
            <a:off x="1294848" y="3106254"/>
            <a:ext cx="10130720" cy="923330"/>
          </a:xfrm>
          <a:prstGeom prst="rect">
            <a:avLst/>
          </a:prstGeom>
          <a:noFill/>
        </p:spPr>
        <p:txBody>
          <a:bodyPr wrap="square">
            <a:spAutoFit/>
          </a:bodyPr>
          <a:lstStyle/>
          <a:p>
            <a:pPr marL="285750" indent="-285750" algn="l">
              <a:buFont typeface="Wingdings" panose="05000000000000000000" pitchFamily="2" charset="2"/>
              <a:buChar char="ü"/>
            </a:pPr>
            <a:r>
              <a:rPr lang="en-US" dirty="0">
                <a:latin typeface="Arial" panose="020B0604020202020204" pitchFamily="34" charset="0"/>
                <a:cs typeface="Arial" panose="020B0604020202020204" pitchFamily="34" charset="0"/>
              </a:rPr>
              <a:t>commitment to strengthen further mutual beneficial cooperation in the field of education, within the context of the EU-Central Asia Strategy</a:t>
            </a:r>
          </a:p>
          <a:p>
            <a:pPr marL="285750" indent="-285750" algn="l">
              <a:buFont typeface="Wingdings" panose="05000000000000000000" pitchFamily="2" charset="2"/>
              <a:buChar char="ü"/>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06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9661" y="-1398295"/>
            <a:ext cx="9144000" cy="2387600"/>
          </a:xfrm>
        </p:spPr>
        <p:txBody>
          <a:bodyPr>
            <a:norm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The Second Meeting of Ministers for Education of the Member States of the European Union and of the Central Asian Countries</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506730" y="1760220"/>
            <a:ext cx="10306050" cy="4560570"/>
          </a:xfrm>
        </p:spPr>
        <p:txBody>
          <a:bodyPr>
            <a:normAutofit fontScale="92500" lnSpcReduction="20000"/>
          </a:bodyPr>
          <a:lstStyle/>
          <a:p>
            <a:pPr algn="l"/>
            <a:endParaRPr lang="en-US"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ü"/>
            </a:pPr>
            <a:endParaRPr lang="kk-KZ"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ü"/>
            </a:pPr>
            <a:r>
              <a:rPr lang="en-US" sz="1800" dirty="0">
                <a:latin typeface="Arial" panose="020B0604020202020204" pitchFamily="34" charset="0"/>
                <a:cs typeface="Arial" panose="020B0604020202020204" pitchFamily="34" charset="0"/>
              </a:rPr>
              <a:t>Dissemination the ideas of the Bologna Process in the Central Asian region </a:t>
            </a:r>
          </a:p>
          <a:p>
            <a:pPr marL="285750" indent="-285750" algn="l">
              <a:buFont typeface="Wingdings" panose="05000000000000000000" pitchFamily="2" charset="2"/>
              <a:buChar char="ü"/>
            </a:pPr>
            <a:r>
              <a:rPr lang="en-US" sz="1800" dirty="0">
                <a:latin typeface="Arial" panose="020B0604020202020204" pitchFamily="34" charset="0"/>
                <a:cs typeface="Arial" panose="020B0604020202020204" pitchFamily="34" charset="0"/>
              </a:rPr>
              <a:t>Development of Central Asian Higher Education Area </a:t>
            </a:r>
            <a:endParaRPr lang="kk-KZ" sz="1800" dirty="0">
              <a:latin typeface="Arial" panose="020B0604020202020204" pitchFamily="34" charset="0"/>
              <a:cs typeface="Arial" panose="020B0604020202020204" pitchFamily="34" charset="0"/>
            </a:endParaRPr>
          </a:p>
          <a:p>
            <a:pPr algn="l"/>
            <a:endParaRPr lang="en-US" sz="1800" b="1"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The Astana Declaration was signed</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The declaration intends to expand educational cooperation between the EU and Central Asian countries.</a:t>
            </a:r>
            <a:r>
              <a:rPr lang="ru-RU"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Main points of the Astana Declaration </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Strengthening mutual cooperation on </a:t>
            </a:r>
            <a:r>
              <a:rPr lang="en-US" sz="1800" dirty="0" err="1">
                <a:latin typeface="Arial" panose="020B0604020202020204" pitchFamily="34" charset="0"/>
                <a:cs typeface="Arial" panose="020B0604020202020204" pitchFamily="34" charset="0"/>
              </a:rPr>
              <a:t>internationalisation</a:t>
            </a:r>
            <a:r>
              <a:rPr lang="en-US" sz="1800" dirty="0">
                <a:latin typeface="Arial" panose="020B0604020202020204" pitchFamily="34" charset="0"/>
                <a:cs typeface="Arial" panose="020B0604020202020204" pitchFamily="34" charset="0"/>
              </a:rPr>
              <a:t> issues in education </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Capacity building and mobility in Higher Education</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Recognition of non-formal and informal learning</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Reforms in Vocational Education and Training to strengthen links between business,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market needs and education actors</a:t>
            </a:r>
            <a:endParaRPr lang="ru-RU" sz="1800"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1135380" y="1848295"/>
            <a:ext cx="9474349" cy="338554"/>
          </a:xfrm>
          <a:prstGeom prst="rect">
            <a:avLst/>
          </a:prstGeom>
        </p:spPr>
        <p:txBody>
          <a:bodyPr wrap="square">
            <a:spAutoFit/>
          </a:bodyPr>
          <a:lstStyle/>
          <a:p>
            <a:pPr algn="r"/>
            <a:r>
              <a:rPr lang="en-GB" sz="1600" b="1">
                <a:solidFill>
                  <a:srgbClr val="0070C0"/>
                </a:solidFill>
                <a:latin typeface="Arial" panose="020B0604020202020204" pitchFamily="34" charset="0"/>
                <a:cs typeface="Arial" panose="020B0604020202020204" pitchFamily="34" charset="0"/>
              </a:rPr>
              <a:t>Astana, 23 June, 2017 </a:t>
            </a:r>
            <a:endParaRPr lang="ru-RU" sz="1600" b="1">
              <a:solidFill>
                <a:srgbClr val="0070C0"/>
              </a:solidFill>
              <a:latin typeface="Arial" panose="020B0604020202020204" pitchFamily="34" charset="0"/>
              <a:cs typeface="Arial" panose="020B0604020202020204" pitchFamily="34" charset="0"/>
            </a:endParaRPr>
          </a:p>
        </p:txBody>
      </p:sp>
      <p:sp>
        <p:nvSpPr>
          <p:cNvPr id="6" name="Прямоугольник 5"/>
          <p:cNvSpPr/>
          <p:nvPr/>
        </p:nvSpPr>
        <p:spPr>
          <a:xfrm>
            <a:off x="506730" y="1390888"/>
            <a:ext cx="10306050" cy="369332"/>
          </a:xfrm>
          <a:prstGeom prst="rect">
            <a:avLst/>
          </a:prstGeom>
        </p:spPr>
        <p:txBody>
          <a:bodyPr wrap="square">
            <a:spAutoFit/>
          </a:bodyPr>
          <a:lstStyle/>
          <a:p>
            <a:r>
              <a:rPr lang="en-US" i="1" dirty="0">
                <a:solidFill>
                  <a:srgbClr val="002060"/>
                </a:solidFill>
                <a:latin typeface="Arial" panose="020B0604020202020204" pitchFamily="34" charset="0"/>
                <a:cs typeface="Arial" panose="020B0604020202020204" pitchFamily="34" charset="0"/>
              </a:rPr>
              <a:t>within the framework of the European Union - Central Asia Education Platform (CAEP) project</a:t>
            </a:r>
            <a:endParaRPr lang="ru-RU" i="1" dirty="0">
              <a:solidFill>
                <a:srgbClr val="002060"/>
              </a:solidFill>
              <a:latin typeface="Arial" panose="020B0604020202020204" pitchFamily="34" charset="0"/>
              <a:cs typeface="Arial" panose="020B0604020202020204" pitchFamily="34" charset="0"/>
            </a:endParaRPr>
          </a:p>
        </p:txBody>
      </p:sp>
      <p:cxnSp>
        <p:nvCxnSpPr>
          <p:cNvPr id="7"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8" name="Прямоугольник 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5</a:t>
            </a:r>
          </a:p>
        </p:txBody>
      </p:sp>
      <p:cxnSp>
        <p:nvCxnSpPr>
          <p:cNvPr id="9" name="Прямая соединительная линия 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29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0"/>
            <a:ext cx="9593580" cy="1325563"/>
          </a:xfrm>
        </p:spPr>
        <p:txBody>
          <a:bodyPr>
            <a:normAutofit/>
          </a:bodyPr>
          <a:lstStyle/>
          <a:p>
            <a:pPr algn="ctr"/>
            <a:r>
              <a:rPr lang="en-US" sz="2200" b="1">
                <a:solidFill>
                  <a:schemeClr val="accent5">
                    <a:lumMod val="50000"/>
                  </a:schemeClr>
                </a:solidFill>
                <a:latin typeface="Arial" panose="020B0604020202020204" pitchFamily="34" charset="0"/>
                <a:cs typeface="Arial" panose="020B0604020202020204" pitchFamily="34" charset="0"/>
              </a:rPr>
              <a:t>Conference of Central Asian Education Ministers</a:t>
            </a:r>
            <a:endParaRPr lang="ru-RU" sz="2200" b="1">
              <a:solidFill>
                <a:schemeClr val="accent5">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840230" y="937260"/>
            <a:ext cx="9593580" cy="5189220"/>
          </a:xfrm>
        </p:spPr>
        <p:txBody>
          <a:bodyPr>
            <a:noAutofit/>
          </a:bodyPr>
          <a:lstStyle/>
          <a:p>
            <a:pPr marL="0" indent="0" algn="r">
              <a:buNone/>
            </a:pPr>
            <a:r>
              <a:rPr lang="en-US" sz="1600" b="1" dirty="0">
                <a:solidFill>
                  <a:srgbClr val="0070C0"/>
                </a:solidFill>
                <a:latin typeface="Arial" panose="020B0604020202020204" pitchFamily="34" charset="0"/>
                <a:cs typeface="Arial" panose="020B0604020202020204" pitchFamily="34" charset="0"/>
              </a:rPr>
              <a:t>Turkestan city, 17-18 June, 2021</a:t>
            </a:r>
          </a:p>
          <a:p>
            <a:pPr marL="0" indent="0">
              <a:lnSpc>
                <a:spcPct val="150000"/>
              </a:lnSpc>
              <a:buNone/>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Turkestan Declaration </a:t>
            </a:r>
            <a:r>
              <a:rPr lang="en-US" sz="1600" dirty="0">
                <a:latin typeface="Arial" panose="020B0604020202020204" pitchFamily="34" charset="0"/>
                <a:cs typeface="Arial" panose="020B0604020202020204" pitchFamily="34" charset="0"/>
              </a:rPr>
              <a:t>was adopted, in which the Ministers of education of Central Asian countries proclaimed the </a:t>
            </a:r>
            <a:r>
              <a:rPr lang="en-US" sz="1600" b="1" dirty="0">
                <a:latin typeface="Arial" panose="020B0604020202020204" pitchFamily="34" charset="0"/>
                <a:cs typeface="Arial" panose="020B0604020202020204" pitchFamily="34" charset="0"/>
              </a:rPr>
              <a:t>creation of the Central Asian Higher Education Area (CAHEA).</a:t>
            </a:r>
          </a:p>
          <a:p>
            <a:pPr marL="0" indent="0">
              <a:lnSpc>
                <a:spcPct val="150000"/>
              </a:lnSpc>
              <a:buNone/>
            </a:pPr>
            <a:endParaRPr lang="kk-KZ" sz="1600" b="1" dirty="0">
              <a:latin typeface="Arial" panose="020B0604020202020204" pitchFamily="34" charset="0"/>
              <a:cs typeface="Arial" panose="020B0604020202020204" pitchFamily="34" charset="0"/>
            </a:endParaRPr>
          </a:p>
          <a:p>
            <a:pPr marL="0" indent="0">
              <a:buNone/>
            </a:pPr>
            <a:r>
              <a:rPr lang="en-US" sz="1600" b="1" dirty="0">
                <a:solidFill>
                  <a:schemeClr val="tx1">
                    <a:lumMod val="95000"/>
                    <a:lumOff val="5000"/>
                  </a:schemeClr>
                </a:solidFill>
                <a:latin typeface="Arial" panose="020B0604020202020204" pitchFamily="34" charset="0"/>
                <a:cs typeface="Arial" panose="020B0604020202020204" pitchFamily="34" charset="0"/>
              </a:rPr>
              <a:t>The main objectives of the CAHEA laid down in the Turkestan Declaration:</a:t>
            </a:r>
          </a:p>
          <a:p>
            <a:r>
              <a:rPr lang="en-US" sz="1600" dirty="0">
                <a:solidFill>
                  <a:schemeClr val="tx1">
                    <a:lumMod val="95000"/>
                    <a:lumOff val="5000"/>
                  </a:schemeClr>
                </a:solidFill>
                <a:latin typeface="Arial" panose="020B0604020202020204" pitchFamily="34" charset="0"/>
                <a:cs typeface="Arial" panose="020B0604020202020204" pitchFamily="34" charset="0"/>
              </a:rPr>
              <a:t>development of comparable National Qualifications Frameworks;</a:t>
            </a:r>
          </a:p>
          <a:p>
            <a:r>
              <a:rPr lang="en-US" sz="1600" dirty="0">
                <a:solidFill>
                  <a:schemeClr val="tx1">
                    <a:lumMod val="95000"/>
                    <a:lumOff val="5000"/>
                  </a:schemeClr>
                </a:solidFill>
                <a:latin typeface="Arial" panose="020B0604020202020204" pitchFamily="34" charset="0"/>
                <a:cs typeface="Arial" panose="020B0604020202020204" pitchFamily="34" charset="0"/>
              </a:rPr>
              <a:t>optimization of procedures for the recognition of documents on education, academic degrees and titles;</a:t>
            </a:r>
          </a:p>
          <a:p>
            <a:r>
              <a:rPr lang="en-US" sz="1600" dirty="0">
                <a:solidFill>
                  <a:schemeClr val="tx1">
                    <a:lumMod val="95000"/>
                    <a:lumOff val="5000"/>
                  </a:schemeClr>
                </a:solidFill>
                <a:latin typeface="Arial" panose="020B0604020202020204" pitchFamily="34" charset="0"/>
                <a:cs typeface="Arial" panose="020B0604020202020204" pitchFamily="34" charset="0"/>
              </a:rPr>
              <a:t>implementation of comparable credits on the type of ECTS;</a:t>
            </a:r>
          </a:p>
          <a:p>
            <a:r>
              <a:rPr lang="en-US" sz="1600" dirty="0">
                <a:solidFill>
                  <a:schemeClr val="tx1">
                    <a:lumMod val="95000"/>
                    <a:lumOff val="5000"/>
                  </a:schemeClr>
                </a:solidFill>
                <a:latin typeface="Arial" panose="020B0604020202020204" pitchFamily="34" charset="0"/>
                <a:cs typeface="Arial" panose="020B0604020202020204" pitchFamily="34" charset="0"/>
              </a:rPr>
              <a:t>supporting the regional mobility of students, faculty and academic staff by ensuring the recognition and crediting of periods of study;</a:t>
            </a:r>
          </a:p>
          <a:p>
            <a:r>
              <a:rPr lang="en-US" sz="1600" dirty="0">
                <a:solidFill>
                  <a:schemeClr val="tx1">
                    <a:lumMod val="95000"/>
                    <a:lumOff val="5000"/>
                  </a:schemeClr>
                </a:solidFill>
                <a:latin typeface="Arial" panose="020B0604020202020204" pitchFamily="34" charset="0"/>
                <a:cs typeface="Arial" panose="020B0604020202020204" pitchFamily="34" charset="0"/>
              </a:rPr>
              <a:t>ensuring the quality of education in order to develop comparable criteria and methodologies;</a:t>
            </a:r>
          </a:p>
          <a:p>
            <a:r>
              <a:rPr lang="en-US" sz="1600" dirty="0">
                <a:solidFill>
                  <a:schemeClr val="tx1">
                    <a:lumMod val="95000"/>
                    <a:lumOff val="5000"/>
                  </a:schemeClr>
                </a:solidFill>
                <a:latin typeface="Arial" panose="020B0604020202020204" pitchFamily="34" charset="0"/>
                <a:cs typeface="Arial" panose="020B0604020202020204" pitchFamily="34" charset="0"/>
              </a:rPr>
              <a:t>cooperation in the development of educational programs, joint programs of study, practical training and research;</a:t>
            </a:r>
          </a:p>
          <a:p>
            <a:r>
              <a:rPr lang="en-US" sz="1600" dirty="0">
                <a:solidFill>
                  <a:schemeClr val="tx1">
                    <a:lumMod val="95000"/>
                    <a:lumOff val="5000"/>
                  </a:schemeClr>
                </a:solidFill>
                <a:latin typeface="Arial" panose="020B0604020202020204" pitchFamily="34" charset="0"/>
                <a:cs typeface="Arial" panose="020B0604020202020204" pitchFamily="34" charset="0"/>
              </a:rPr>
              <a:t>providing targeted grants for citizens of countries that have acceded to this Declaration to study in higher education institutions.</a:t>
            </a: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ru-RU" sz="14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6</a:t>
            </a: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32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96" y="-18254"/>
            <a:ext cx="10016490" cy="1325563"/>
          </a:xfrm>
        </p:spPr>
        <p:txBody>
          <a:bodyPr>
            <a:normAutofit/>
          </a:bodyPr>
          <a:lstStyle/>
          <a:p>
            <a:br>
              <a:rPr lang="en-US" sz="2000" b="1">
                <a:solidFill>
                  <a:schemeClr val="accent5">
                    <a:lumMod val="50000"/>
                  </a:schemeClr>
                </a:solidFill>
                <a:latin typeface="Arial" panose="020B0604020202020204" pitchFamily="34" charset="0"/>
                <a:cs typeface="Arial" panose="020B0604020202020204" pitchFamily="34" charset="0"/>
              </a:rPr>
            </a:br>
            <a:r>
              <a:rPr lang="en-US" sz="2000" b="1">
                <a:solidFill>
                  <a:schemeClr val="accent5">
                    <a:lumMod val="50000"/>
                  </a:schemeClr>
                </a:solidFill>
                <a:latin typeface="Arial" panose="020B0604020202020204" pitchFamily="34" charset="0"/>
                <a:cs typeface="Arial" panose="020B0604020202020204" pitchFamily="34" charset="0"/>
              </a:rPr>
              <a:t>Central Asian University Rectors' Forum</a:t>
            </a:r>
            <a:endParaRPr lang="ru-RU" sz="1600" b="1">
              <a:solidFill>
                <a:srgbClr val="0070C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97255" y="1551305"/>
            <a:ext cx="9799320" cy="5203825"/>
          </a:xfrm>
        </p:spPr>
        <p:txBody>
          <a:bodyPr>
            <a:normAutofit/>
          </a:bodyPr>
          <a:lstStyle/>
          <a:p>
            <a:pPr marL="0" indent="0">
              <a:buNone/>
            </a:pPr>
            <a:r>
              <a:rPr lang="en-US" sz="1800" b="1" dirty="0">
                <a:solidFill>
                  <a:schemeClr val="tx1">
                    <a:lumMod val="95000"/>
                    <a:lumOff val="5000"/>
                  </a:schemeClr>
                </a:solidFill>
                <a:latin typeface="Arial" panose="020B0604020202020204" pitchFamily="34" charset="0"/>
                <a:cs typeface="Arial" panose="020B0604020202020204" pitchFamily="34" charset="0"/>
              </a:rPr>
              <a:t>Memorandum on the Establishment of the Alliance of Central Asian Universities </a:t>
            </a:r>
            <a:r>
              <a:rPr lang="en-US" sz="1800" dirty="0">
                <a:solidFill>
                  <a:schemeClr val="tx1">
                    <a:lumMod val="95000"/>
                    <a:lumOff val="5000"/>
                  </a:schemeClr>
                </a:solidFill>
                <a:latin typeface="Arial" panose="020B0604020202020204" pitchFamily="34" charset="0"/>
                <a:cs typeface="Arial" panose="020B0604020202020204" pitchFamily="34" charset="0"/>
              </a:rPr>
              <a:t>was signed </a:t>
            </a:r>
          </a:p>
          <a:p>
            <a:endParaRPr lang="en-US" sz="1800"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The establishment of the Alliance contributes to </a:t>
            </a:r>
          </a:p>
          <a:p>
            <a:pPr algn="just"/>
            <a:r>
              <a:rPr lang="en-US" sz="1800" dirty="0">
                <a:latin typeface="Arial" panose="020B0604020202020204" pitchFamily="34" charset="0"/>
                <a:cs typeface="Arial" panose="020B0604020202020204" pitchFamily="34" charset="0"/>
              </a:rPr>
              <a:t>the partnership in the field of education and science, expansion of international educational and scientific cooperation of researchers and teachers between the universities of the Alliance in order to improve the quality, inclusiveness and competitiveness of higher education in Central Asia. </a:t>
            </a:r>
            <a:r>
              <a:rPr lang="ru-RU" sz="1800" b="1" dirty="0">
                <a:solidFill>
                  <a:schemeClr val="tx1">
                    <a:lumMod val="95000"/>
                    <a:lumOff val="5000"/>
                  </a:schemeClr>
                </a:solidFill>
                <a:latin typeface="Arial" panose="020B0604020202020204" pitchFamily="34" charset="0"/>
                <a:cs typeface="Arial" panose="020B0604020202020204" pitchFamily="34" charset="0"/>
              </a:rPr>
              <a:t> </a:t>
            </a:r>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GB" sz="1800" b="1" dirty="0">
                <a:solidFill>
                  <a:schemeClr val="tx1">
                    <a:lumMod val="95000"/>
                    <a:lumOff val="5000"/>
                  </a:schemeClr>
                </a:solidFill>
                <a:latin typeface="Arial" panose="020B0604020202020204" pitchFamily="34" charset="0"/>
                <a:cs typeface="Arial" panose="020B0604020202020204" pitchFamily="34" charset="0"/>
              </a:rPr>
              <a:t>38</a:t>
            </a:r>
            <a:r>
              <a:rPr lang="en-GB" sz="1800" dirty="0">
                <a:solidFill>
                  <a:schemeClr val="tx1">
                    <a:lumMod val="95000"/>
                    <a:lumOff val="5000"/>
                  </a:schemeClr>
                </a:solidFill>
                <a:latin typeface="Arial" panose="020B0604020202020204" pitchFamily="34" charset="0"/>
                <a:cs typeface="Arial" panose="020B0604020202020204" pitchFamily="34" charset="0"/>
              </a:rPr>
              <a:t> bilateral agreements between universities of Kazakhstan, Kyrgyzstan, Tajikistan and Uzbekistan were signed (</a:t>
            </a:r>
            <a:r>
              <a:rPr lang="en-GB" sz="1800" b="1" dirty="0">
                <a:solidFill>
                  <a:schemeClr val="tx1">
                    <a:lumMod val="95000"/>
                    <a:lumOff val="5000"/>
                  </a:schemeClr>
                </a:solidFill>
                <a:latin typeface="Arial" panose="020B0604020202020204" pitchFamily="34" charset="0"/>
                <a:cs typeface="Arial" panose="020B0604020202020204" pitchFamily="34" charset="0"/>
              </a:rPr>
              <a:t>13</a:t>
            </a:r>
            <a:r>
              <a:rPr lang="en-GB" sz="1800" dirty="0">
                <a:solidFill>
                  <a:schemeClr val="tx1">
                    <a:lumMod val="95000"/>
                    <a:lumOff val="5000"/>
                  </a:schemeClr>
                </a:solidFill>
                <a:latin typeface="Arial" panose="020B0604020202020204" pitchFamily="34" charset="0"/>
                <a:cs typeface="Arial" panose="020B0604020202020204" pitchFamily="34" charset="0"/>
              </a:rPr>
              <a:t> Kazakhstani universities, </a:t>
            </a:r>
            <a:r>
              <a:rPr lang="en-GB" sz="1800" b="1" dirty="0">
                <a:solidFill>
                  <a:schemeClr val="tx1">
                    <a:lumMod val="95000"/>
                    <a:lumOff val="5000"/>
                  </a:schemeClr>
                </a:solidFill>
                <a:latin typeface="Arial" panose="020B0604020202020204" pitchFamily="34" charset="0"/>
                <a:cs typeface="Arial" panose="020B0604020202020204" pitchFamily="34" charset="0"/>
              </a:rPr>
              <a:t>18</a:t>
            </a:r>
            <a:r>
              <a:rPr lang="en-GB" sz="1800" dirty="0">
                <a:solidFill>
                  <a:schemeClr val="tx1">
                    <a:lumMod val="95000"/>
                    <a:lumOff val="5000"/>
                  </a:schemeClr>
                </a:solidFill>
                <a:latin typeface="Arial" panose="020B0604020202020204" pitchFamily="34" charset="0"/>
                <a:cs typeface="Arial" panose="020B0604020202020204" pitchFamily="34" charset="0"/>
              </a:rPr>
              <a:t> partner universities). </a:t>
            </a:r>
          </a:p>
          <a:p>
            <a:pPr>
              <a:buFont typeface="Wingdings" panose="05000000000000000000" pitchFamily="2" charset="2"/>
              <a:buChar char="ü"/>
            </a:pPr>
            <a:r>
              <a:rPr lang="en-US" sz="1800" dirty="0">
                <a:solidFill>
                  <a:schemeClr val="tx1">
                    <a:lumMod val="95000"/>
                    <a:lumOff val="5000"/>
                  </a:schemeClr>
                </a:solidFill>
                <a:latin typeface="Arial" panose="020B0604020202020204" pitchFamily="34" charset="0"/>
                <a:cs typeface="Arial" panose="020B0604020202020204" pitchFamily="34" charset="0"/>
              </a:rPr>
              <a:t>Recommendations of Central Asian Rectors and the Work Plan of the Alliance of Central Asian Universities were adopted.</a:t>
            </a:r>
            <a:endParaRPr lang="ru-RU" sz="18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8287471" y="1140897"/>
            <a:ext cx="2505751" cy="338554"/>
          </a:xfrm>
          <a:prstGeom prst="rect">
            <a:avLst/>
          </a:prstGeom>
        </p:spPr>
        <p:txBody>
          <a:bodyPr wrap="none">
            <a:spAutoFit/>
          </a:bodyPr>
          <a:lstStyle/>
          <a:p>
            <a:r>
              <a:rPr lang="en-US" sz="1600" b="1">
                <a:solidFill>
                  <a:srgbClr val="0070C0"/>
                </a:solidFill>
                <a:latin typeface="Arial" panose="020B0604020202020204" pitchFamily="34" charset="0"/>
                <a:cs typeface="Arial" panose="020B0604020202020204" pitchFamily="34" charset="0"/>
              </a:rPr>
              <a:t>Almaty, 12-13 May, 2022</a:t>
            </a:r>
            <a:endParaRPr lang="ru-RU" sz="1600">
              <a:latin typeface="Arial" panose="020B0604020202020204" pitchFamily="34" charset="0"/>
              <a:cs typeface="Arial" panose="020B0604020202020204" pitchFamily="34" charset="0"/>
            </a:endParaRPr>
          </a:p>
        </p:txBody>
      </p:sp>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7</a:t>
            </a:r>
          </a:p>
        </p:txBody>
      </p:sp>
      <p:cxnSp>
        <p:nvCxnSpPr>
          <p:cNvPr id="8" name="Прямая соединительная линия 7"/>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3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p:nvPr/>
        </p:nvSpPr>
        <p:spPr>
          <a:xfrm flipH="1">
            <a:off x="6506419" y="0"/>
            <a:ext cx="5706447"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266386 w 4813275"/>
              <a:gd name="connsiteY2" fmla="*/ 2547868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86444 w 4813275"/>
              <a:gd name="connsiteY2" fmla="*/ 2825893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3169125 w 4813275"/>
              <a:gd name="connsiteY2" fmla="*/ 281406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3169125" y="2814062"/>
                </a:lnTo>
                <a:lnTo>
                  <a:pt x="0" y="3729683"/>
                </a:lnTo>
                <a:lnTo>
                  <a:pt x="0" y="5982"/>
                </a:lnTo>
                <a:close/>
              </a:path>
            </a:pathLst>
          </a:custGeom>
          <a:gradFill>
            <a:gsLst>
              <a:gs pos="0">
                <a:srgbClr val="FBFCFE"/>
              </a:gs>
              <a:gs pos="87000">
                <a:srgbClr val="EDEDE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57" y="67843"/>
            <a:ext cx="3914119" cy="6858000"/>
          </a:xfrm>
          <a:prstGeom prst="rect">
            <a:avLst/>
          </a:prstGeom>
        </p:spPr>
      </p:pic>
      <p:sp>
        <p:nvSpPr>
          <p:cNvPr id="22" name="Прямоугольник 21"/>
          <p:cNvSpPr/>
          <p:nvPr/>
        </p:nvSpPr>
        <p:spPr>
          <a:xfrm>
            <a:off x="-2727" y="0"/>
            <a:ext cx="1231357" cy="6858000"/>
          </a:xfrm>
          <a:prstGeom prst="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Прямая соединительная линия 23"/>
          <p:cNvCxnSpPr/>
          <p:nvPr/>
        </p:nvCxnSpPr>
        <p:spPr>
          <a:xfrm>
            <a:off x="6682177" y="509042"/>
            <a:ext cx="5503480" cy="0"/>
          </a:xfrm>
          <a:prstGeom prst="line">
            <a:avLst/>
          </a:prstGeom>
          <a:ln w="19050">
            <a:solidFill>
              <a:srgbClr val="434042"/>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12116349" y="2735773"/>
            <a:ext cx="90000" cy="1785600"/>
          </a:xfrm>
          <a:prstGeom prst="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Century Gothic" panose="020B0502020202020204" pitchFamily="34" charset="0"/>
            </a:endParaRPr>
          </a:p>
        </p:txBody>
      </p:sp>
      <p:cxnSp>
        <p:nvCxnSpPr>
          <p:cNvPr id="4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8" name="Прямоугольник 4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49" name="Прямая соединительная линия 4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1737731" y="6435167"/>
            <a:ext cx="31290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8</a:t>
            </a:r>
          </a:p>
        </p:txBody>
      </p:sp>
      <p:grpSp>
        <p:nvGrpSpPr>
          <p:cNvPr id="3" name="Группа 2">
            <a:extLst>
              <a:ext uri="{FF2B5EF4-FFF2-40B4-BE49-F238E27FC236}">
                <a16:creationId xmlns:a16="http://schemas.microsoft.com/office/drawing/2014/main" id="{8FD3A6B4-80F3-413F-B7E1-477DCEDEB50E}"/>
              </a:ext>
            </a:extLst>
          </p:cNvPr>
          <p:cNvGrpSpPr/>
          <p:nvPr/>
        </p:nvGrpSpPr>
        <p:grpSpPr>
          <a:xfrm>
            <a:off x="1678661" y="810032"/>
            <a:ext cx="3467127" cy="592652"/>
            <a:chOff x="1415139" y="1094253"/>
            <a:chExt cx="2292602" cy="391885"/>
          </a:xfrm>
        </p:grpSpPr>
        <p:sp>
          <p:nvSpPr>
            <p:cNvPr id="39" name="Freeform 6"/>
            <p:cNvSpPr>
              <a:spLocks/>
            </p:cNvSpPr>
            <p:nvPr/>
          </p:nvSpPr>
          <p:spPr bwMode="auto">
            <a:xfrm>
              <a:off x="1415139"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
            <p:cNvSpPr>
              <a:spLocks/>
            </p:cNvSpPr>
            <p:nvPr/>
          </p:nvSpPr>
          <p:spPr bwMode="auto">
            <a:xfrm>
              <a:off x="1898720"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p:nvSpPr>
          <p:spPr bwMode="auto">
            <a:xfrm>
              <a:off x="2382301"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p:nvSpPr>
          <p:spPr bwMode="auto">
            <a:xfrm>
              <a:off x="2865882"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
            <p:cNvSpPr>
              <a:spLocks/>
            </p:cNvSpPr>
            <p:nvPr/>
          </p:nvSpPr>
          <p:spPr bwMode="auto">
            <a:xfrm>
              <a:off x="3349463"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Freeform 5">
            <a:extLst>
              <a:ext uri="{FF2B5EF4-FFF2-40B4-BE49-F238E27FC236}">
                <a16:creationId xmlns:a16="http://schemas.microsoft.com/office/drawing/2014/main" id="{0877B573-11DE-40E6-AB7F-69868F0EB6A6}"/>
              </a:ext>
            </a:extLst>
          </p:cNvPr>
          <p:cNvSpPr>
            <a:spLocks/>
          </p:cNvSpPr>
          <p:nvPr/>
        </p:nvSpPr>
        <p:spPr bwMode="auto">
          <a:xfrm>
            <a:off x="5811988" y="1235457"/>
            <a:ext cx="388954" cy="298212"/>
          </a:xfrm>
          <a:custGeom>
            <a:avLst/>
            <a:gdLst>
              <a:gd name="T0" fmla="*/ 1391 w 1416"/>
              <a:gd name="T1" fmla="*/ 150 h 1085"/>
              <a:gd name="T2" fmla="*/ 1266 w 1416"/>
              <a:gd name="T3" fmla="*/ 26 h 1085"/>
              <a:gd name="T4" fmla="*/ 1204 w 1416"/>
              <a:gd name="T5" fmla="*/ 0 h 1085"/>
              <a:gd name="T6" fmla="*/ 1142 w 1416"/>
              <a:gd name="T7" fmla="*/ 26 h 1085"/>
              <a:gd name="T8" fmla="*/ 543 w 1416"/>
              <a:gd name="T9" fmla="*/ 626 h 1085"/>
              <a:gd name="T10" fmla="*/ 274 w 1416"/>
              <a:gd name="T11" fmla="*/ 356 h 1085"/>
              <a:gd name="T12" fmla="*/ 212 w 1416"/>
              <a:gd name="T13" fmla="*/ 331 h 1085"/>
              <a:gd name="T14" fmla="*/ 150 w 1416"/>
              <a:gd name="T15" fmla="*/ 356 h 1085"/>
              <a:gd name="T16" fmla="*/ 26 w 1416"/>
              <a:gd name="T17" fmla="*/ 481 h 1085"/>
              <a:gd name="T18" fmla="*/ 0 w 1416"/>
              <a:gd name="T19" fmla="*/ 543 h 1085"/>
              <a:gd name="T20" fmla="*/ 26 w 1416"/>
              <a:gd name="T21" fmla="*/ 605 h 1085"/>
              <a:gd name="T22" fmla="*/ 356 w 1416"/>
              <a:gd name="T23" fmla="*/ 936 h 1085"/>
              <a:gd name="T24" fmla="*/ 481 w 1416"/>
              <a:gd name="T25" fmla="*/ 1060 h 1085"/>
              <a:gd name="T26" fmla="*/ 543 w 1416"/>
              <a:gd name="T27" fmla="*/ 1085 h 1085"/>
              <a:gd name="T28" fmla="*/ 605 w 1416"/>
              <a:gd name="T29" fmla="*/ 1060 h 1085"/>
              <a:gd name="T30" fmla="*/ 729 w 1416"/>
              <a:gd name="T31" fmla="*/ 936 h 1085"/>
              <a:gd name="T32" fmla="*/ 1391 w 1416"/>
              <a:gd name="T33" fmla="*/ 274 h 1085"/>
              <a:gd name="T34" fmla="*/ 1416 w 1416"/>
              <a:gd name="T35" fmla="*/ 212 h 1085"/>
              <a:gd name="T36" fmla="*/ 1391 w 1416"/>
              <a:gd name="T37" fmla="*/ 15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6" h="1085">
                <a:moveTo>
                  <a:pt x="1391" y="150"/>
                </a:moveTo>
                <a:cubicBezTo>
                  <a:pt x="1266" y="26"/>
                  <a:pt x="1266" y="26"/>
                  <a:pt x="1266" y="26"/>
                </a:cubicBezTo>
                <a:cubicBezTo>
                  <a:pt x="1249" y="9"/>
                  <a:pt x="1229" y="0"/>
                  <a:pt x="1204" y="0"/>
                </a:cubicBezTo>
                <a:cubicBezTo>
                  <a:pt x="1180" y="0"/>
                  <a:pt x="1159" y="9"/>
                  <a:pt x="1142" y="26"/>
                </a:cubicBezTo>
                <a:cubicBezTo>
                  <a:pt x="543" y="626"/>
                  <a:pt x="543" y="626"/>
                  <a:pt x="543" y="626"/>
                </a:cubicBezTo>
                <a:cubicBezTo>
                  <a:pt x="274" y="356"/>
                  <a:pt x="274" y="356"/>
                  <a:pt x="274" y="356"/>
                </a:cubicBezTo>
                <a:cubicBezTo>
                  <a:pt x="257" y="339"/>
                  <a:pt x="236" y="331"/>
                  <a:pt x="212" y="331"/>
                </a:cubicBezTo>
                <a:cubicBezTo>
                  <a:pt x="188" y="331"/>
                  <a:pt x="167" y="339"/>
                  <a:pt x="150" y="356"/>
                </a:cubicBezTo>
                <a:cubicBezTo>
                  <a:pt x="26" y="481"/>
                  <a:pt x="26" y="481"/>
                  <a:pt x="26" y="481"/>
                </a:cubicBezTo>
                <a:cubicBezTo>
                  <a:pt x="9" y="498"/>
                  <a:pt x="0" y="518"/>
                  <a:pt x="0" y="543"/>
                </a:cubicBezTo>
                <a:cubicBezTo>
                  <a:pt x="0" y="567"/>
                  <a:pt x="9" y="588"/>
                  <a:pt x="26" y="605"/>
                </a:cubicBezTo>
                <a:cubicBezTo>
                  <a:pt x="356" y="936"/>
                  <a:pt x="356" y="936"/>
                  <a:pt x="356" y="936"/>
                </a:cubicBezTo>
                <a:cubicBezTo>
                  <a:pt x="481" y="1060"/>
                  <a:pt x="481" y="1060"/>
                  <a:pt x="481" y="1060"/>
                </a:cubicBezTo>
                <a:cubicBezTo>
                  <a:pt x="498" y="1077"/>
                  <a:pt x="518" y="1085"/>
                  <a:pt x="543" y="1085"/>
                </a:cubicBezTo>
                <a:cubicBezTo>
                  <a:pt x="567" y="1085"/>
                  <a:pt x="588" y="1077"/>
                  <a:pt x="605" y="1060"/>
                </a:cubicBezTo>
                <a:cubicBezTo>
                  <a:pt x="729" y="936"/>
                  <a:pt x="729" y="936"/>
                  <a:pt x="729" y="936"/>
                </a:cubicBezTo>
                <a:cubicBezTo>
                  <a:pt x="1391" y="274"/>
                  <a:pt x="1391" y="274"/>
                  <a:pt x="1391" y="274"/>
                </a:cubicBezTo>
                <a:cubicBezTo>
                  <a:pt x="1408" y="257"/>
                  <a:pt x="1416" y="236"/>
                  <a:pt x="1416" y="212"/>
                </a:cubicBezTo>
                <a:cubicBezTo>
                  <a:pt x="1416" y="188"/>
                  <a:pt x="1408" y="167"/>
                  <a:pt x="1391" y="150"/>
                </a:cubicBezTo>
                <a:close/>
              </a:path>
            </a:pathLst>
          </a:custGeom>
          <a:solidFill>
            <a:srgbClr val="44546A"/>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 name="TextBox 1"/>
          <p:cNvSpPr txBox="1"/>
          <p:nvPr/>
        </p:nvSpPr>
        <p:spPr>
          <a:xfrm>
            <a:off x="8608792" y="727934"/>
            <a:ext cx="2573269" cy="400110"/>
          </a:xfrm>
          <a:prstGeom prst="rect">
            <a:avLst/>
          </a:prstGeom>
          <a:noFill/>
        </p:spPr>
        <p:txBody>
          <a:bodyPr wrap="none" rtlCol="0">
            <a:spAutoFit/>
          </a:bodyPr>
          <a:lstStyle/>
          <a:p>
            <a:r>
              <a:rPr lang="en-GB" sz="2000" b="1">
                <a:solidFill>
                  <a:srgbClr val="44546A"/>
                </a:solidFill>
                <a:latin typeface="Arial" panose="020B0604020202020204" pitchFamily="34" charset="0"/>
                <a:cs typeface="Arial" panose="020B0604020202020204" pitchFamily="34" charset="0"/>
              </a:rPr>
              <a:t>The CAHEA Bureau</a:t>
            </a:r>
            <a:endParaRPr lang="en-US" sz="2000" b="1" dirty="0">
              <a:solidFill>
                <a:srgbClr val="44546A"/>
              </a:solidFill>
              <a:latin typeface="Arial" panose="020B0604020202020204" pitchFamily="34" charset="0"/>
              <a:cs typeface="Arial" panose="020B0604020202020204" pitchFamily="34" charset="0"/>
            </a:endParaRPr>
          </a:p>
        </p:txBody>
      </p:sp>
      <p:sp>
        <p:nvSpPr>
          <p:cNvPr id="61" name="TextBox 60"/>
          <p:cNvSpPr txBox="1"/>
          <p:nvPr/>
        </p:nvSpPr>
        <p:spPr>
          <a:xfrm>
            <a:off x="9197644" y="1094591"/>
            <a:ext cx="1492653" cy="369332"/>
          </a:xfrm>
          <a:prstGeom prst="rect">
            <a:avLst/>
          </a:prstGeom>
          <a:noFill/>
        </p:spPr>
        <p:txBody>
          <a:bodyPr wrap="none" rtlCol="0">
            <a:spAutoFit/>
          </a:bodyPr>
          <a:lstStyle/>
          <a:p>
            <a:r>
              <a:rPr lang="en-GB">
                <a:solidFill>
                  <a:srgbClr val="44546A"/>
                </a:solidFill>
              </a:rPr>
              <a:t>Working body</a:t>
            </a:r>
            <a:endParaRPr lang="en-US" sz="2000" b="1" dirty="0">
              <a:solidFill>
                <a:srgbClr val="44546A"/>
              </a:solidFill>
              <a:latin typeface="Arial" panose="020B0604020202020204" pitchFamily="34" charset="0"/>
              <a:cs typeface="Arial" panose="020B0604020202020204" pitchFamily="34" charset="0"/>
            </a:endParaRPr>
          </a:p>
        </p:txBody>
      </p:sp>
      <p:sp>
        <p:nvSpPr>
          <p:cNvPr id="72" name="Rectangle: Rounded Corners 534">
            <a:extLst>
              <a:ext uri="{FF2B5EF4-FFF2-40B4-BE49-F238E27FC236}">
                <a16:creationId xmlns:a16="http://schemas.microsoft.com/office/drawing/2014/main" id="{95573629-696F-4611-8277-099F67821BD1}"/>
              </a:ext>
            </a:extLst>
          </p:cNvPr>
          <p:cNvSpPr/>
          <p:nvPr/>
        </p:nvSpPr>
        <p:spPr>
          <a:xfrm>
            <a:off x="1464927" y="2523600"/>
            <a:ext cx="4548099" cy="1034565"/>
          </a:xfrm>
          <a:prstGeom prst="roundRect">
            <a:avLst>
              <a:gd name="adj" fmla="val 13048"/>
            </a:avLst>
          </a:pr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Rounded Corners 1062">
            <a:extLst>
              <a:ext uri="{FF2B5EF4-FFF2-40B4-BE49-F238E27FC236}">
                <a16:creationId xmlns:a16="http://schemas.microsoft.com/office/drawing/2014/main" id="{B031362B-98FB-448A-9742-3D1F459006D1}"/>
              </a:ext>
            </a:extLst>
          </p:cNvPr>
          <p:cNvSpPr/>
          <p:nvPr/>
        </p:nvSpPr>
        <p:spPr>
          <a:xfrm>
            <a:off x="1488182" y="3841947"/>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Rectangle: Rounded Corners 1062">
            <a:extLst>
              <a:ext uri="{FF2B5EF4-FFF2-40B4-BE49-F238E27FC236}">
                <a16:creationId xmlns:a16="http://schemas.microsoft.com/office/drawing/2014/main" id="{B031362B-98FB-448A-9742-3D1F459006D1}"/>
              </a:ext>
            </a:extLst>
          </p:cNvPr>
          <p:cNvSpPr/>
          <p:nvPr/>
        </p:nvSpPr>
        <p:spPr>
          <a:xfrm>
            <a:off x="1488182" y="5258011"/>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TextBox 115">
            <a:extLst>
              <a:ext uri="{FF2B5EF4-FFF2-40B4-BE49-F238E27FC236}">
                <a16:creationId xmlns:a16="http://schemas.microsoft.com/office/drawing/2014/main" id="{68AE7FF0-57A6-4DB9-851D-4A1AED6D64C7}"/>
              </a:ext>
            </a:extLst>
          </p:cNvPr>
          <p:cNvSpPr txBox="1"/>
          <p:nvPr/>
        </p:nvSpPr>
        <p:spPr>
          <a:xfrm>
            <a:off x="2134270" y="4305858"/>
            <a:ext cx="1412603"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Kyrgyzstan</a:t>
            </a:r>
          </a:p>
        </p:txBody>
      </p:sp>
      <p:grpSp>
        <p:nvGrpSpPr>
          <p:cNvPr id="118" name="Group 1071">
            <a:extLst>
              <a:ext uri="{FF2B5EF4-FFF2-40B4-BE49-F238E27FC236}">
                <a16:creationId xmlns:a16="http://schemas.microsoft.com/office/drawing/2014/main" id="{29361CEE-E59D-4445-9076-118FEEF06437}"/>
              </a:ext>
            </a:extLst>
          </p:cNvPr>
          <p:cNvGrpSpPr/>
          <p:nvPr/>
        </p:nvGrpSpPr>
        <p:grpSpPr>
          <a:xfrm>
            <a:off x="1757341" y="5651923"/>
            <a:ext cx="180789" cy="412504"/>
            <a:chOff x="-2986088" y="-171450"/>
            <a:chExt cx="2417763" cy="5516563"/>
          </a:xfrm>
          <a:solidFill>
            <a:srgbClr val="0085B4"/>
          </a:solidFill>
        </p:grpSpPr>
        <p:sp>
          <p:nvSpPr>
            <p:cNvPr id="119" name="Freeform 5">
              <a:extLst>
                <a:ext uri="{FF2B5EF4-FFF2-40B4-BE49-F238E27FC236}">
                  <a16:creationId xmlns:a16="http://schemas.microsoft.com/office/drawing/2014/main"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0" name="Freeform 6">
              <a:extLst>
                <a:ext uri="{FF2B5EF4-FFF2-40B4-BE49-F238E27FC236}">
                  <a16:creationId xmlns:a16="http://schemas.microsoft.com/office/drawing/2014/main"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9" name="Rectangle: Rounded Corners 1062">
            <a:extLst>
              <a:ext uri="{FF2B5EF4-FFF2-40B4-BE49-F238E27FC236}">
                <a16:creationId xmlns:a16="http://schemas.microsoft.com/office/drawing/2014/main" id="{B031362B-98FB-448A-9742-3D1F459006D1}"/>
              </a:ext>
            </a:extLst>
          </p:cNvPr>
          <p:cNvSpPr/>
          <p:nvPr/>
        </p:nvSpPr>
        <p:spPr>
          <a:xfrm>
            <a:off x="5179081" y="3842222"/>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0" name="TextBox 149">
            <a:extLst>
              <a:ext uri="{FF2B5EF4-FFF2-40B4-BE49-F238E27FC236}">
                <a16:creationId xmlns:a16="http://schemas.microsoft.com/office/drawing/2014/main" id="{68AE7FF0-57A6-4DB9-851D-4A1AED6D64C7}"/>
              </a:ext>
            </a:extLst>
          </p:cNvPr>
          <p:cNvSpPr txBox="1"/>
          <p:nvPr/>
        </p:nvSpPr>
        <p:spPr>
          <a:xfrm>
            <a:off x="5960575" y="4304234"/>
            <a:ext cx="1701994"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Tajikistan</a:t>
            </a:r>
          </a:p>
        </p:txBody>
      </p:sp>
      <p:grpSp>
        <p:nvGrpSpPr>
          <p:cNvPr id="152" name="Group 1071">
            <a:extLst>
              <a:ext uri="{FF2B5EF4-FFF2-40B4-BE49-F238E27FC236}">
                <a16:creationId xmlns:a16="http://schemas.microsoft.com/office/drawing/2014/main" id="{29361CEE-E59D-4445-9076-118FEEF06437}"/>
              </a:ext>
            </a:extLst>
          </p:cNvPr>
          <p:cNvGrpSpPr/>
          <p:nvPr/>
        </p:nvGrpSpPr>
        <p:grpSpPr>
          <a:xfrm>
            <a:off x="5499200" y="4235859"/>
            <a:ext cx="180789" cy="412504"/>
            <a:chOff x="-2986088" y="-171450"/>
            <a:chExt cx="2417763" cy="5516563"/>
          </a:xfrm>
          <a:solidFill>
            <a:srgbClr val="0085B4"/>
          </a:solidFill>
        </p:grpSpPr>
        <p:sp>
          <p:nvSpPr>
            <p:cNvPr id="153" name="Freeform 5">
              <a:extLst>
                <a:ext uri="{FF2B5EF4-FFF2-40B4-BE49-F238E27FC236}">
                  <a16:creationId xmlns:a16="http://schemas.microsoft.com/office/drawing/2014/main"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4" name="Freeform 6">
              <a:extLst>
                <a:ext uri="{FF2B5EF4-FFF2-40B4-BE49-F238E27FC236}">
                  <a16:creationId xmlns:a16="http://schemas.microsoft.com/office/drawing/2014/main"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83" name="Rectangle: Rounded Corners 1062">
            <a:extLst>
              <a:ext uri="{FF2B5EF4-FFF2-40B4-BE49-F238E27FC236}">
                <a16:creationId xmlns:a16="http://schemas.microsoft.com/office/drawing/2014/main" id="{B031362B-98FB-448A-9742-3D1F459006D1}"/>
              </a:ext>
            </a:extLst>
          </p:cNvPr>
          <p:cNvSpPr/>
          <p:nvPr/>
        </p:nvSpPr>
        <p:spPr>
          <a:xfrm>
            <a:off x="5179081" y="5259693"/>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4" name="TextBox 183">
            <a:extLst>
              <a:ext uri="{FF2B5EF4-FFF2-40B4-BE49-F238E27FC236}">
                <a16:creationId xmlns:a16="http://schemas.microsoft.com/office/drawing/2014/main" id="{68AE7FF0-57A6-4DB9-851D-4A1AED6D64C7}"/>
              </a:ext>
            </a:extLst>
          </p:cNvPr>
          <p:cNvSpPr txBox="1"/>
          <p:nvPr/>
        </p:nvSpPr>
        <p:spPr>
          <a:xfrm>
            <a:off x="2139470" y="5684610"/>
            <a:ext cx="1846106"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Turkmenistan</a:t>
            </a:r>
          </a:p>
        </p:txBody>
      </p:sp>
      <p:grpSp>
        <p:nvGrpSpPr>
          <p:cNvPr id="186" name="Group 1071">
            <a:extLst>
              <a:ext uri="{FF2B5EF4-FFF2-40B4-BE49-F238E27FC236}">
                <a16:creationId xmlns:a16="http://schemas.microsoft.com/office/drawing/2014/main" id="{29361CEE-E59D-4445-9076-118FEEF06437}"/>
              </a:ext>
            </a:extLst>
          </p:cNvPr>
          <p:cNvGrpSpPr/>
          <p:nvPr/>
        </p:nvGrpSpPr>
        <p:grpSpPr>
          <a:xfrm>
            <a:off x="5492735" y="5651923"/>
            <a:ext cx="180789" cy="412504"/>
            <a:chOff x="-2986088" y="-171450"/>
            <a:chExt cx="2417763" cy="5516563"/>
          </a:xfrm>
          <a:solidFill>
            <a:srgbClr val="0085B4"/>
          </a:solidFill>
        </p:grpSpPr>
        <p:sp>
          <p:nvSpPr>
            <p:cNvPr id="187" name="Freeform 5">
              <a:extLst>
                <a:ext uri="{FF2B5EF4-FFF2-40B4-BE49-F238E27FC236}">
                  <a16:creationId xmlns:a16="http://schemas.microsoft.com/office/drawing/2014/main"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8" name="Freeform 6">
              <a:extLst>
                <a:ext uri="{FF2B5EF4-FFF2-40B4-BE49-F238E27FC236}">
                  <a16:creationId xmlns:a16="http://schemas.microsoft.com/office/drawing/2014/main"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cxnSp>
        <p:nvCxnSpPr>
          <p:cNvPr id="202" name="Прямая соединительная линия 201"/>
          <p:cNvCxnSpPr>
            <a:cxnSpLocks/>
          </p:cNvCxnSpPr>
          <p:nvPr/>
        </p:nvCxnSpPr>
        <p:spPr>
          <a:xfrm flipH="1">
            <a:off x="7334965" y="2699761"/>
            <a:ext cx="472604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129E279B-9D83-468A-ADF2-008220C5179A}"/>
              </a:ext>
            </a:extLst>
          </p:cNvPr>
          <p:cNvSpPr txBox="1"/>
          <p:nvPr/>
        </p:nvSpPr>
        <p:spPr>
          <a:xfrm>
            <a:off x="2136694" y="2879980"/>
            <a:ext cx="1449975"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Kazakhstan</a:t>
            </a:r>
          </a:p>
        </p:txBody>
      </p:sp>
      <p:grpSp>
        <p:nvGrpSpPr>
          <p:cNvPr id="176" name="Group 1071">
            <a:extLst>
              <a:ext uri="{FF2B5EF4-FFF2-40B4-BE49-F238E27FC236}">
                <a16:creationId xmlns:a16="http://schemas.microsoft.com/office/drawing/2014/main" id="{154C02A1-803C-4983-B0CC-74DDD52406B0}"/>
              </a:ext>
            </a:extLst>
          </p:cNvPr>
          <p:cNvGrpSpPr/>
          <p:nvPr/>
        </p:nvGrpSpPr>
        <p:grpSpPr>
          <a:xfrm>
            <a:off x="1578681" y="2829185"/>
            <a:ext cx="180789" cy="412504"/>
            <a:chOff x="-2986088" y="-171450"/>
            <a:chExt cx="2417763" cy="5516563"/>
          </a:xfrm>
          <a:solidFill>
            <a:srgbClr val="0085B4"/>
          </a:solidFill>
        </p:grpSpPr>
        <p:sp>
          <p:nvSpPr>
            <p:cNvPr id="177" name="Freeform 5">
              <a:extLst>
                <a:ext uri="{FF2B5EF4-FFF2-40B4-BE49-F238E27FC236}">
                  <a16:creationId xmlns:a16="http://schemas.microsoft.com/office/drawing/2014/main" id="{6A6B15F1-79F0-4CE3-92B8-0F94ED37456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Freeform 6">
              <a:extLst>
                <a:ext uri="{FF2B5EF4-FFF2-40B4-BE49-F238E27FC236}">
                  <a16:creationId xmlns:a16="http://schemas.microsoft.com/office/drawing/2014/main" id="{81117BDC-4EAA-44DE-8D46-6F07016D56D0}"/>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79" name="Group 1074">
            <a:extLst>
              <a:ext uri="{FF2B5EF4-FFF2-40B4-BE49-F238E27FC236}">
                <a16:creationId xmlns:a16="http://schemas.microsoft.com/office/drawing/2014/main" id="{187DCDE5-9969-4B78-8006-8AF6C9A81A26}"/>
              </a:ext>
            </a:extLst>
          </p:cNvPr>
          <p:cNvGrpSpPr/>
          <p:nvPr/>
        </p:nvGrpSpPr>
        <p:grpSpPr>
          <a:xfrm>
            <a:off x="1758173" y="2829185"/>
            <a:ext cx="180789" cy="412504"/>
            <a:chOff x="-2986088" y="-171450"/>
            <a:chExt cx="2417763" cy="5516563"/>
          </a:xfrm>
          <a:solidFill>
            <a:srgbClr val="0085B4"/>
          </a:solidFill>
        </p:grpSpPr>
        <p:sp>
          <p:nvSpPr>
            <p:cNvPr id="180" name="Freeform 5">
              <a:extLst>
                <a:ext uri="{FF2B5EF4-FFF2-40B4-BE49-F238E27FC236}">
                  <a16:creationId xmlns:a16="http://schemas.microsoft.com/office/drawing/2014/main" id="{1F33D673-51FE-46BC-A9FA-26D336EEEC0D}"/>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Freeform 6">
              <a:extLst>
                <a:ext uri="{FF2B5EF4-FFF2-40B4-BE49-F238E27FC236}">
                  <a16:creationId xmlns:a16="http://schemas.microsoft.com/office/drawing/2014/main" id="{F19DA05F-34B0-4C04-A566-F4CC47E2D74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19" name="TextBox 218">
            <a:extLst>
              <a:ext uri="{FF2B5EF4-FFF2-40B4-BE49-F238E27FC236}">
                <a16:creationId xmlns:a16="http://schemas.microsoft.com/office/drawing/2014/main" id="{36F64FEF-48F1-4967-9762-25B84F2372C0}"/>
              </a:ext>
            </a:extLst>
          </p:cNvPr>
          <p:cNvSpPr txBox="1"/>
          <p:nvPr/>
        </p:nvSpPr>
        <p:spPr>
          <a:xfrm>
            <a:off x="5960575" y="5657662"/>
            <a:ext cx="1412603"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Uzbekistan</a:t>
            </a:r>
          </a:p>
        </p:txBody>
      </p:sp>
      <p:grpSp>
        <p:nvGrpSpPr>
          <p:cNvPr id="221" name="Group 1071">
            <a:extLst>
              <a:ext uri="{FF2B5EF4-FFF2-40B4-BE49-F238E27FC236}">
                <a16:creationId xmlns:a16="http://schemas.microsoft.com/office/drawing/2014/main" id="{EC54F5B4-AEA4-4F25-A87A-89817B3791D3}"/>
              </a:ext>
            </a:extLst>
          </p:cNvPr>
          <p:cNvGrpSpPr/>
          <p:nvPr/>
        </p:nvGrpSpPr>
        <p:grpSpPr>
          <a:xfrm>
            <a:off x="1764128" y="4235859"/>
            <a:ext cx="180789" cy="412504"/>
            <a:chOff x="-2986088" y="-171450"/>
            <a:chExt cx="2417763" cy="5516563"/>
          </a:xfrm>
          <a:solidFill>
            <a:srgbClr val="0085B4"/>
          </a:solidFill>
        </p:grpSpPr>
        <p:sp>
          <p:nvSpPr>
            <p:cNvPr id="222" name="Freeform 5">
              <a:extLst>
                <a:ext uri="{FF2B5EF4-FFF2-40B4-BE49-F238E27FC236}">
                  <a16:creationId xmlns:a16="http://schemas.microsoft.com/office/drawing/2014/main" id="{401ECDEB-1746-455E-AAE4-1FAC9A16992A}"/>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3" name="Freeform 6">
              <a:extLst>
                <a:ext uri="{FF2B5EF4-FFF2-40B4-BE49-F238E27FC236}">
                  <a16:creationId xmlns:a16="http://schemas.microsoft.com/office/drawing/2014/main" id="{818AA833-E84B-4937-A8D0-1008ED4E2B1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30" name="TextBox 229">
            <a:extLst>
              <a:ext uri="{FF2B5EF4-FFF2-40B4-BE49-F238E27FC236}">
                <a16:creationId xmlns:a16="http://schemas.microsoft.com/office/drawing/2014/main" id="{74A80A75-9A76-496A-A6BA-A5818E7272BF}"/>
              </a:ext>
            </a:extLst>
          </p:cNvPr>
          <p:cNvSpPr txBox="1"/>
          <p:nvPr/>
        </p:nvSpPr>
        <p:spPr>
          <a:xfrm>
            <a:off x="7492017" y="1529553"/>
            <a:ext cx="4211153" cy="1077218"/>
          </a:xfrm>
          <a:prstGeom prst="rect">
            <a:avLst/>
          </a:prstGeom>
          <a:noFill/>
        </p:spPr>
        <p:txBody>
          <a:bodyPr wrap="none" rtlCol="0">
            <a:spAutoFit/>
          </a:bodyPr>
          <a:lstStyle/>
          <a:p>
            <a:pPr marL="285750" indent="-285750">
              <a:buFont typeface="Wingdings" panose="05000000000000000000" pitchFamily="2" charset="2"/>
              <a:buChar char="Ø"/>
            </a:pPr>
            <a:r>
              <a:rPr lang="en-US" sz="1600">
                <a:solidFill>
                  <a:srgbClr val="44546A"/>
                </a:solidFill>
              </a:rPr>
              <a:t>The highest collegial body of the Conference </a:t>
            </a:r>
          </a:p>
          <a:p>
            <a:r>
              <a:rPr lang="en-US" sz="1600">
                <a:solidFill>
                  <a:srgbClr val="44546A"/>
                </a:solidFill>
              </a:rPr>
              <a:t>of ministers</a:t>
            </a:r>
          </a:p>
          <a:p>
            <a:r>
              <a:rPr lang="ru-RU" sz="1600">
                <a:solidFill>
                  <a:srgbClr val="44546A"/>
                </a:solidFill>
              </a:rPr>
              <a:t> </a:t>
            </a:r>
            <a:endParaRPr lang="ru-RU" sz="1600" dirty="0">
              <a:solidFill>
                <a:srgbClr val="44546A"/>
              </a:solidFill>
            </a:endParaRPr>
          </a:p>
          <a:p>
            <a:pPr marL="285750" indent="-285750">
              <a:buFont typeface="Wingdings" panose="05000000000000000000" pitchFamily="2" charset="2"/>
              <a:buChar char="Ø"/>
            </a:pPr>
            <a:r>
              <a:rPr lang="en-GB" sz="1600">
                <a:solidFill>
                  <a:srgbClr val="44546A"/>
                </a:solidFill>
              </a:rPr>
              <a:t>Annual Chairmanship</a:t>
            </a:r>
            <a:endParaRPr lang="en-GB" sz="1600" dirty="0">
              <a:solidFill>
                <a:srgbClr val="44546A"/>
              </a:solidFill>
            </a:endParaRPr>
          </a:p>
        </p:txBody>
      </p:sp>
      <p:cxnSp>
        <p:nvCxnSpPr>
          <p:cNvPr id="9" name="Прямая соединительная линия 8">
            <a:extLst>
              <a:ext uri="{FF2B5EF4-FFF2-40B4-BE49-F238E27FC236}">
                <a16:creationId xmlns:a16="http://schemas.microsoft.com/office/drawing/2014/main" id="{D5E40742-A0A0-480B-AA3E-03F07A8E1EA8}"/>
              </a:ext>
            </a:extLst>
          </p:cNvPr>
          <p:cNvCxnSpPr>
            <a:cxnSpLocks/>
          </p:cNvCxnSpPr>
          <p:nvPr/>
        </p:nvCxnSpPr>
        <p:spPr>
          <a:xfrm flipH="1" flipV="1">
            <a:off x="6275707" y="1398033"/>
            <a:ext cx="1011121" cy="1301728"/>
          </a:xfrm>
          <a:prstGeom prst="line">
            <a:avLst/>
          </a:prstGeom>
          <a:ln>
            <a:solidFill>
              <a:srgbClr val="44546A"/>
            </a:solidFill>
            <a:prstDash val="dash"/>
          </a:ln>
        </p:spPr>
        <p:style>
          <a:lnRef idx="1">
            <a:schemeClr val="accent1"/>
          </a:lnRef>
          <a:fillRef idx="0">
            <a:schemeClr val="accent1"/>
          </a:fillRef>
          <a:effectRef idx="0">
            <a:schemeClr val="accent1"/>
          </a:effectRef>
          <a:fontRef idx="minor">
            <a:schemeClr val="tx1"/>
          </a:fontRef>
        </p:style>
      </p:cxnSp>
      <p:grpSp>
        <p:nvGrpSpPr>
          <p:cNvPr id="12" name="Группа 11">
            <a:extLst>
              <a:ext uri="{FF2B5EF4-FFF2-40B4-BE49-F238E27FC236}">
                <a16:creationId xmlns:a16="http://schemas.microsoft.com/office/drawing/2014/main" id="{E83C7F66-F255-468C-AAC1-EA00DC6A2F0F}"/>
              </a:ext>
            </a:extLst>
          </p:cNvPr>
          <p:cNvGrpSpPr/>
          <p:nvPr/>
        </p:nvGrpSpPr>
        <p:grpSpPr>
          <a:xfrm>
            <a:off x="9710599" y="4757658"/>
            <a:ext cx="1391961" cy="926952"/>
            <a:chOff x="1611765" y="2407328"/>
            <a:chExt cx="1677716" cy="1117245"/>
          </a:xfrm>
        </p:grpSpPr>
        <p:grpSp>
          <p:nvGrpSpPr>
            <p:cNvPr id="63" name="Group 571">
              <a:extLst>
                <a:ext uri="{FF2B5EF4-FFF2-40B4-BE49-F238E27FC236}">
                  <a16:creationId xmlns:a16="http://schemas.microsoft.com/office/drawing/2014/main" id="{83BEA4B3-58B3-4224-B751-293AE5EDEA21}"/>
                </a:ext>
              </a:extLst>
            </p:cNvPr>
            <p:cNvGrpSpPr/>
            <p:nvPr/>
          </p:nvGrpSpPr>
          <p:grpSpPr>
            <a:xfrm>
              <a:off x="1916367" y="2609761"/>
              <a:ext cx="324813" cy="741960"/>
              <a:chOff x="4222204" y="961457"/>
              <a:chExt cx="2814637" cy="6429376"/>
            </a:xfrm>
            <a:solidFill>
              <a:srgbClr val="0085B4"/>
            </a:solidFill>
          </p:grpSpPr>
          <p:sp>
            <p:nvSpPr>
              <p:cNvPr id="70" name="Oval 5">
                <a:extLst>
                  <a:ext uri="{FF2B5EF4-FFF2-40B4-BE49-F238E27FC236}">
                    <a16:creationId xmlns:a16="http://schemas.microsoft.com/office/drawing/2014/main" id="{DA041A96-EF5E-44E7-8250-5715959B19EF}"/>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6">
                <a:extLst>
                  <a:ext uri="{FF2B5EF4-FFF2-40B4-BE49-F238E27FC236}">
                    <a16:creationId xmlns:a16="http://schemas.microsoft.com/office/drawing/2014/main" id="{424E4652-2775-4A6D-AA65-861A294F133A}"/>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4" name="Group 574">
              <a:extLst>
                <a:ext uri="{FF2B5EF4-FFF2-40B4-BE49-F238E27FC236}">
                  <a16:creationId xmlns:a16="http://schemas.microsoft.com/office/drawing/2014/main" id="{D78C328D-BF99-4E38-BF50-E8F7AE9735C5}"/>
                </a:ext>
              </a:extLst>
            </p:cNvPr>
            <p:cNvGrpSpPr/>
            <p:nvPr/>
          </p:nvGrpSpPr>
          <p:grpSpPr>
            <a:xfrm>
              <a:off x="2664512" y="2609761"/>
              <a:ext cx="324813" cy="741960"/>
              <a:chOff x="4222204" y="961457"/>
              <a:chExt cx="2814637" cy="6429376"/>
            </a:xfrm>
            <a:solidFill>
              <a:srgbClr val="0085B4"/>
            </a:solidFill>
          </p:grpSpPr>
          <p:sp>
            <p:nvSpPr>
              <p:cNvPr id="68" name="Oval 5">
                <a:extLst>
                  <a:ext uri="{FF2B5EF4-FFF2-40B4-BE49-F238E27FC236}">
                    <a16:creationId xmlns:a16="http://schemas.microsoft.com/office/drawing/2014/main" id="{AB755A03-7623-407A-9A26-42D62DDE22DB}"/>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6">
                <a:extLst>
                  <a:ext uri="{FF2B5EF4-FFF2-40B4-BE49-F238E27FC236}">
                    <a16:creationId xmlns:a16="http://schemas.microsoft.com/office/drawing/2014/main" id="{ECC21CA5-A819-4412-9996-F39FD89C9319}"/>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5" name="Group 577">
              <a:extLst>
                <a:ext uri="{FF2B5EF4-FFF2-40B4-BE49-F238E27FC236}">
                  <a16:creationId xmlns:a16="http://schemas.microsoft.com/office/drawing/2014/main" id="{66BF4DE2-B2C1-46DA-9ADD-8D4E64C74DB0}"/>
                </a:ext>
              </a:extLst>
            </p:cNvPr>
            <p:cNvGrpSpPr/>
            <p:nvPr/>
          </p:nvGrpSpPr>
          <p:grpSpPr>
            <a:xfrm>
              <a:off x="2214768" y="2436909"/>
              <a:ext cx="476156" cy="1087664"/>
              <a:chOff x="4222204" y="961457"/>
              <a:chExt cx="2814637" cy="6429376"/>
            </a:xfrm>
            <a:solidFill>
              <a:srgbClr val="44546A"/>
            </a:solidFill>
          </p:grpSpPr>
          <p:sp>
            <p:nvSpPr>
              <p:cNvPr id="66" name="Oval 5">
                <a:extLst>
                  <a:ext uri="{FF2B5EF4-FFF2-40B4-BE49-F238E27FC236}">
                    <a16:creationId xmlns:a16="http://schemas.microsoft.com/office/drawing/2014/main" id="{2830BCBA-6485-43BA-98D9-7699C407EEFD}"/>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6">
                <a:extLst>
                  <a:ext uri="{FF2B5EF4-FFF2-40B4-BE49-F238E27FC236}">
                    <a16:creationId xmlns:a16="http://schemas.microsoft.com/office/drawing/2014/main" id="{9D65BEF1-4174-44B2-A95A-F206DDDFFAD9}"/>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31" name="Group 571">
              <a:extLst>
                <a:ext uri="{FF2B5EF4-FFF2-40B4-BE49-F238E27FC236}">
                  <a16:creationId xmlns:a16="http://schemas.microsoft.com/office/drawing/2014/main" id="{4F28F818-EA48-4BF4-AAC1-3A03C4A25D55}"/>
                </a:ext>
              </a:extLst>
            </p:cNvPr>
            <p:cNvGrpSpPr/>
            <p:nvPr/>
          </p:nvGrpSpPr>
          <p:grpSpPr>
            <a:xfrm>
              <a:off x="1611765" y="2407328"/>
              <a:ext cx="324813" cy="741960"/>
              <a:chOff x="4222204" y="961457"/>
              <a:chExt cx="2814637" cy="6429376"/>
            </a:xfrm>
            <a:solidFill>
              <a:srgbClr val="0085B4"/>
            </a:solidFill>
          </p:grpSpPr>
          <p:sp>
            <p:nvSpPr>
              <p:cNvPr id="232" name="Oval 5">
                <a:extLst>
                  <a:ext uri="{FF2B5EF4-FFF2-40B4-BE49-F238E27FC236}">
                    <a16:creationId xmlns:a16="http://schemas.microsoft.com/office/drawing/2014/main" id="{6A5E2283-1CB9-4175-84C2-F3132F85946C}"/>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Freeform 6">
                <a:extLst>
                  <a:ext uri="{FF2B5EF4-FFF2-40B4-BE49-F238E27FC236}">
                    <a16:creationId xmlns:a16="http://schemas.microsoft.com/office/drawing/2014/main" id="{DD39F97B-C11A-4B15-B72E-85B8E26AD65D}"/>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34" name="Group 571">
              <a:extLst>
                <a:ext uri="{FF2B5EF4-FFF2-40B4-BE49-F238E27FC236}">
                  <a16:creationId xmlns:a16="http://schemas.microsoft.com/office/drawing/2014/main" id="{AF385F47-506C-449F-A8F1-45D0A442540A}"/>
                </a:ext>
              </a:extLst>
            </p:cNvPr>
            <p:cNvGrpSpPr/>
            <p:nvPr/>
          </p:nvGrpSpPr>
          <p:grpSpPr>
            <a:xfrm>
              <a:off x="2964668" y="2411407"/>
              <a:ext cx="324813" cy="741960"/>
              <a:chOff x="4222204" y="961457"/>
              <a:chExt cx="2814637" cy="6429376"/>
            </a:xfrm>
            <a:solidFill>
              <a:srgbClr val="0085B4"/>
            </a:solidFill>
          </p:grpSpPr>
          <p:sp>
            <p:nvSpPr>
              <p:cNvPr id="235" name="Oval 5">
                <a:extLst>
                  <a:ext uri="{FF2B5EF4-FFF2-40B4-BE49-F238E27FC236}">
                    <a16:creationId xmlns:a16="http://schemas.microsoft.com/office/drawing/2014/main" id="{2AA5734A-22CB-4D31-93FF-E2F64A6B2911}"/>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Freeform 6">
                <a:extLst>
                  <a:ext uri="{FF2B5EF4-FFF2-40B4-BE49-F238E27FC236}">
                    <a16:creationId xmlns:a16="http://schemas.microsoft.com/office/drawing/2014/main" id="{29AE4F62-3DCF-4541-801B-80F3C91295E1}"/>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cxnSp>
        <p:nvCxnSpPr>
          <p:cNvPr id="5" name="Прямая соединительная линия 4">
            <a:extLst>
              <a:ext uri="{FF2B5EF4-FFF2-40B4-BE49-F238E27FC236}">
                <a16:creationId xmlns:a16="http://schemas.microsoft.com/office/drawing/2014/main" id="{3B25CFE5-5A6A-4027-B3FF-ACB74E4BD8F6}"/>
              </a:ext>
            </a:extLst>
          </p:cNvPr>
          <p:cNvCxnSpPr>
            <a:cxnSpLocks/>
          </p:cNvCxnSpPr>
          <p:nvPr/>
        </p:nvCxnSpPr>
        <p:spPr>
          <a:xfrm>
            <a:off x="3826902" y="2523600"/>
            <a:ext cx="0" cy="1034565"/>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BDC468-A6DA-483A-A075-34568AD0DD39}"/>
              </a:ext>
            </a:extLst>
          </p:cNvPr>
          <p:cNvSpPr txBox="1"/>
          <p:nvPr/>
        </p:nvSpPr>
        <p:spPr>
          <a:xfrm>
            <a:off x="3940403" y="2669340"/>
            <a:ext cx="1562479" cy="738664"/>
          </a:xfrm>
          <a:prstGeom prst="rect">
            <a:avLst/>
          </a:prstGeom>
          <a:noFill/>
        </p:spPr>
        <p:txBody>
          <a:bodyPr wrap="none" rtlCol="0">
            <a:spAutoFit/>
          </a:bodyPr>
          <a:lstStyle/>
          <a:p>
            <a:pPr marL="285750" indent="-285750">
              <a:buFontTx/>
              <a:buChar char="-"/>
            </a:pPr>
            <a:r>
              <a:rPr lang="en-US" sz="1400" b="1">
                <a:solidFill>
                  <a:srgbClr val="44546A"/>
                </a:solidFill>
                <a:latin typeface="Arial" panose="020B0604020202020204" pitchFamily="34" charset="0"/>
                <a:cs typeface="Arial" panose="020B0604020202020204" pitchFamily="34" charset="0"/>
              </a:rPr>
              <a:t>HEAD</a:t>
            </a:r>
            <a:endParaRPr lang="ru-RU" sz="1400" b="1" dirty="0">
              <a:solidFill>
                <a:srgbClr val="44546A"/>
              </a:solidFill>
              <a:latin typeface="Arial" panose="020B0604020202020204" pitchFamily="34" charset="0"/>
              <a:cs typeface="Arial" panose="020B0604020202020204" pitchFamily="34" charset="0"/>
            </a:endParaRPr>
          </a:p>
          <a:p>
            <a:pPr marL="285750" indent="-285750">
              <a:buFontTx/>
              <a:buChar char="-"/>
            </a:pPr>
            <a:endParaRPr lang="ru-RU" sz="1400" b="1" dirty="0">
              <a:solidFill>
                <a:srgbClr val="44546A"/>
              </a:solidFill>
              <a:latin typeface="Arial" panose="020B0604020202020204" pitchFamily="34" charset="0"/>
              <a:cs typeface="Arial" panose="020B0604020202020204" pitchFamily="34" charset="0"/>
            </a:endParaRPr>
          </a:p>
          <a:p>
            <a:pPr marL="285750" indent="-285750">
              <a:buFontTx/>
              <a:buChar char="-"/>
            </a:pPr>
            <a:r>
              <a:rPr lang="en-US" sz="1400" b="1">
                <a:solidFill>
                  <a:srgbClr val="44546A"/>
                </a:solidFill>
                <a:latin typeface="Arial" panose="020B0604020202020204" pitchFamily="34" charset="0"/>
                <a:cs typeface="Arial" panose="020B0604020202020204" pitchFamily="34" charset="0"/>
              </a:rPr>
              <a:t>SECRETARY</a:t>
            </a:r>
            <a:endParaRPr lang="aa-ET" sz="1400" b="1" dirty="0">
              <a:solidFill>
                <a:srgbClr val="44546A"/>
              </a:solidFill>
              <a:latin typeface="Arial" panose="020B0604020202020204" pitchFamily="34" charset="0"/>
              <a:cs typeface="Arial" panose="020B0604020202020204" pitchFamily="34" charset="0"/>
            </a:endParaRPr>
          </a:p>
        </p:txBody>
      </p:sp>
      <p:cxnSp>
        <p:nvCxnSpPr>
          <p:cNvPr id="8" name="Прямая соединительная линия 7">
            <a:extLst>
              <a:ext uri="{FF2B5EF4-FFF2-40B4-BE49-F238E27FC236}">
                <a16:creationId xmlns:a16="http://schemas.microsoft.com/office/drawing/2014/main" id="{52ACA512-5E3C-45F3-AA51-12B4794A662E}"/>
              </a:ext>
            </a:extLst>
          </p:cNvPr>
          <p:cNvCxnSpPr>
            <a:stCxn id="72" idx="3"/>
          </p:cNvCxnSpPr>
          <p:nvPr/>
        </p:nvCxnSpPr>
        <p:spPr>
          <a:xfrm flipV="1">
            <a:off x="6013026" y="3038672"/>
            <a:ext cx="3118544" cy="2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11195676-A71A-4CB0-896E-5DBB50574693}"/>
              </a:ext>
            </a:extLst>
          </p:cNvPr>
          <p:cNvCxnSpPr/>
          <p:nvPr/>
        </p:nvCxnSpPr>
        <p:spPr>
          <a:xfrm>
            <a:off x="8540645" y="4411274"/>
            <a:ext cx="590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6FCAC7F3-FACA-499E-A1A0-ED37E62EAEA6}"/>
              </a:ext>
            </a:extLst>
          </p:cNvPr>
          <p:cNvCxnSpPr>
            <a:cxnSpLocks/>
          </p:cNvCxnSpPr>
          <p:nvPr/>
        </p:nvCxnSpPr>
        <p:spPr>
          <a:xfrm>
            <a:off x="8540645" y="5858175"/>
            <a:ext cx="590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72FCC7CF-8FBE-44D3-B41E-6A5E2AE160D3}"/>
              </a:ext>
            </a:extLst>
          </p:cNvPr>
          <p:cNvCxnSpPr>
            <a:cxnSpLocks/>
          </p:cNvCxnSpPr>
          <p:nvPr/>
        </p:nvCxnSpPr>
        <p:spPr>
          <a:xfrm>
            <a:off x="9131570" y="3038672"/>
            <a:ext cx="0" cy="2826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262FC80E-D409-4427-BBF3-60A275D253C7}"/>
              </a:ext>
            </a:extLst>
          </p:cNvPr>
          <p:cNvCxnSpPr/>
          <p:nvPr/>
        </p:nvCxnSpPr>
        <p:spPr>
          <a:xfrm flipV="1">
            <a:off x="3235569" y="3682445"/>
            <a:ext cx="0" cy="15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BCAD740D-037F-40FB-A722-8F8077428700}"/>
              </a:ext>
            </a:extLst>
          </p:cNvPr>
          <p:cNvCxnSpPr/>
          <p:nvPr/>
        </p:nvCxnSpPr>
        <p:spPr>
          <a:xfrm>
            <a:off x="3235569" y="3682445"/>
            <a:ext cx="5896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1D52BEE1-8E1F-4C06-B56C-26F9B699C9A5}"/>
              </a:ext>
            </a:extLst>
          </p:cNvPr>
          <p:cNvCxnSpPr>
            <a:cxnSpLocks/>
          </p:cNvCxnSpPr>
          <p:nvPr/>
        </p:nvCxnSpPr>
        <p:spPr>
          <a:xfrm>
            <a:off x="3235569" y="5134910"/>
            <a:ext cx="0" cy="123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7A53176B-DD6F-4626-900F-CB34913FF797}"/>
              </a:ext>
            </a:extLst>
          </p:cNvPr>
          <p:cNvCxnSpPr/>
          <p:nvPr/>
        </p:nvCxnSpPr>
        <p:spPr>
          <a:xfrm>
            <a:off x="3235569" y="5134910"/>
            <a:ext cx="589600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Прямоугольник 52">
            <a:extLst>
              <a:ext uri="{FF2B5EF4-FFF2-40B4-BE49-F238E27FC236}">
                <a16:creationId xmlns:a16="http://schemas.microsoft.com/office/drawing/2014/main" id="{7710FDC2-CEB9-4114-BF6B-67F67D00F2E1}"/>
              </a:ext>
            </a:extLst>
          </p:cNvPr>
          <p:cNvSpPr/>
          <p:nvPr/>
        </p:nvSpPr>
        <p:spPr>
          <a:xfrm>
            <a:off x="9131570" y="3038672"/>
            <a:ext cx="2548096" cy="28325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54" name="TextBox 53">
            <a:extLst>
              <a:ext uri="{FF2B5EF4-FFF2-40B4-BE49-F238E27FC236}">
                <a16:creationId xmlns:a16="http://schemas.microsoft.com/office/drawing/2014/main" id="{C13DD5FE-3180-453C-BF71-175123399080}"/>
              </a:ext>
            </a:extLst>
          </p:cNvPr>
          <p:cNvSpPr txBox="1"/>
          <p:nvPr/>
        </p:nvSpPr>
        <p:spPr>
          <a:xfrm>
            <a:off x="9288925" y="3241782"/>
            <a:ext cx="2207893" cy="1569660"/>
          </a:xfrm>
          <a:prstGeom prst="rect">
            <a:avLst/>
          </a:prstGeom>
          <a:noFill/>
        </p:spPr>
        <p:txBody>
          <a:bodyPr wrap="square" rtlCol="0">
            <a:spAutoFit/>
          </a:bodyPr>
          <a:lstStyle/>
          <a:p>
            <a:pPr algn="ctr"/>
            <a:r>
              <a:rPr lang="en-GB" sz="2400" b="1">
                <a:solidFill>
                  <a:srgbClr val="44546A"/>
                </a:solidFill>
                <a:latin typeface="Arial" panose="020B0604020202020204" pitchFamily="34" charset="0"/>
                <a:cs typeface="Arial" panose="020B0604020202020204" pitchFamily="34" charset="0"/>
              </a:rPr>
              <a:t>The Bureau -</a:t>
            </a:r>
          </a:p>
          <a:p>
            <a:pPr algn="ctr"/>
            <a:r>
              <a:rPr lang="en-GB" sz="2400" b="1">
                <a:solidFill>
                  <a:srgbClr val="44546A"/>
                </a:solidFill>
                <a:latin typeface="Arial" panose="020B0604020202020204" pitchFamily="34" charset="0"/>
                <a:cs typeface="Arial" panose="020B0604020202020204" pitchFamily="34" charset="0"/>
              </a:rPr>
              <a:t>permanent staff</a:t>
            </a:r>
          </a:p>
          <a:p>
            <a:pPr algn="ctr"/>
            <a:r>
              <a:rPr lang="en-GB" sz="2400" b="1">
                <a:solidFill>
                  <a:srgbClr val="44546A"/>
                </a:solidFill>
                <a:latin typeface="Arial" panose="020B0604020202020204" pitchFamily="34" charset="0"/>
                <a:cs typeface="Arial" panose="020B0604020202020204" pitchFamily="34" charset="0"/>
              </a:rPr>
              <a:t>6 people</a:t>
            </a:r>
            <a:endParaRPr lang="aa-ET" sz="2400" b="1"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69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rotWithShape="1">
          <a:blip r:embed="rId3"/>
          <a:srcRect b="5258"/>
          <a:stretch/>
        </p:blipFill>
        <p:spPr>
          <a:xfrm>
            <a:off x="0" y="-63182"/>
            <a:ext cx="12192000" cy="6720840"/>
          </a:xfrm>
          <a:prstGeom prst="rect">
            <a:avLst/>
          </a:prstGeom>
        </p:spPr>
      </p:pic>
      <p:sp>
        <p:nvSpPr>
          <p:cNvPr id="5" name="Прямоугольник 4"/>
          <p:cNvSpPr/>
          <p:nvPr/>
        </p:nvSpPr>
        <p:spPr>
          <a:xfrm>
            <a:off x="2788920" y="1281829"/>
            <a:ext cx="7715250" cy="41958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TextBox 5"/>
          <p:cNvSpPr txBox="1"/>
          <p:nvPr/>
        </p:nvSpPr>
        <p:spPr>
          <a:xfrm>
            <a:off x="3114675" y="1644802"/>
            <a:ext cx="7063740" cy="3554819"/>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Formation of work plans</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Preparation of the Conference of Ministers of Education of Central Asia</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Coordination of the activities of the Alliance of Central Asian Universities</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Assist in establishing the Central Asian Student Alliance and the Working Group on Quality Assurance in Higher Education</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Organization of the annual Central Asian Rectors Forum</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Promotional events</a:t>
            </a:r>
            <a:endParaRPr lang="ru-RU" sz="2000" dirty="0">
              <a:solidFill>
                <a:schemeClr val="bg2">
                  <a:lumMod val="2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0" y="-63182"/>
            <a:ext cx="4263390" cy="468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62990" y="540385"/>
            <a:ext cx="6400800" cy="400110"/>
          </a:xfrm>
          <a:prstGeom prst="rect">
            <a:avLst/>
          </a:prstGeom>
          <a:noFill/>
        </p:spPr>
        <p:txBody>
          <a:bodyPr wrap="square" rtlCol="0">
            <a:spAutoFit/>
          </a:bodyPr>
          <a:lstStyle/>
          <a:p>
            <a:r>
              <a:rPr lang="en-US" sz="2000" b="1">
                <a:solidFill>
                  <a:schemeClr val="tx2">
                    <a:lumMod val="75000"/>
                  </a:schemeClr>
                </a:solidFill>
                <a:latin typeface="Arial" panose="020B0604020202020204" pitchFamily="34" charset="0"/>
                <a:cs typeface="Arial" panose="020B0604020202020204" pitchFamily="34" charset="0"/>
              </a:rPr>
              <a:t>TASKS OF THE CAHEA BUREAU</a:t>
            </a:r>
            <a:endParaRPr lang="ru-RU" sz="2000" b="1">
              <a:solidFill>
                <a:schemeClr val="tx2">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9</a:t>
            </a:r>
          </a:p>
        </p:txBody>
      </p:sp>
      <p:cxnSp>
        <p:nvCxnSpPr>
          <p:cNvPr id="11" name="Прямая соединительная линия 10"/>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3"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97016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2C628D28AA914291126004052F312B" ma:contentTypeVersion="18" ma:contentTypeDescription="Een nieuw document maken." ma:contentTypeScope="" ma:versionID="d3a2f5c729b402aea09ae139564dd0e3">
  <xsd:schema xmlns:xsd="http://www.w3.org/2001/XMLSchema" xmlns:xs="http://www.w3.org/2001/XMLSchema" xmlns:p="http://schemas.microsoft.com/office/2006/metadata/properties" xmlns:ns2="7d3be582-bde1-422d-898f-a79db5f49d9c" xmlns:ns3="e1183e09-c796-41a2-ba5a-4d319536ae41" xmlns:ns4="9a9ec0f0-7796-43d0-ac1f-4c8c46ee0bd1" targetNamespace="http://schemas.microsoft.com/office/2006/metadata/properties" ma:root="true" ma:fieldsID="ece36e2ed97fd34eed79f808256216a6" ns2:_="" ns3:_="" ns4:_="">
    <xsd:import namespace="7d3be582-bde1-422d-898f-a79db5f49d9c"/>
    <xsd:import namespace="e1183e09-c796-41a2-ba5a-4d319536ae41"/>
    <xsd:import namespace="9a9ec0f0-7796-43d0-ac1f-4c8c46ee0b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be582-bde1-422d-898f-a79db5f49d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83e09-c796-41a2-ba5a-4d319536ae41"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54bc06-0c05-4ae4-bc31-bdda4afd3f4a}" ma:internalName="TaxCatchAll" ma:showField="CatchAllData" ma:web="e1183e09-c796-41a2-ba5a-4d319536ae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1047D0-97BF-4BD9-9553-BE2D4CB0C846}"/>
</file>

<file path=customXml/itemProps2.xml><?xml version="1.0" encoding="utf-8"?>
<ds:datastoreItem xmlns:ds="http://schemas.openxmlformats.org/officeDocument/2006/customXml" ds:itemID="{CEA072E6-93ED-4081-BF3C-720F070A9E2B}"/>
</file>

<file path=docProps/app.xml><?xml version="1.0" encoding="utf-8"?>
<Properties xmlns="http://schemas.openxmlformats.org/officeDocument/2006/extended-properties" xmlns:vt="http://schemas.openxmlformats.org/officeDocument/2006/docPropsVTypes">
  <TotalTime>402</TotalTime>
  <Words>1123</Words>
  <Application>Microsoft Macintosh PowerPoint</Application>
  <PresentationFormat>Широкоэкранный</PresentationFormat>
  <Paragraphs>134</Paragraphs>
  <Slides>12</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Century Gothic</vt:lpstr>
      <vt:lpstr>Wingdings</vt:lpstr>
      <vt:lpstr>Тема Office</vt:lpstr>
      <vt:lpstr>Презентация PowerPoint</vt:lpstr>
      <vt:lpstr>Презентация PowerPoint</vt:lpstr>
      <vt:lpstr>CENTRAL ASIAN EDUCATION PLATFORM (CAEP)</vt:lpstr>
      <vt:lpstr>Презентация PowerPoint</vt:lpstr>
      <vt:lpstr>The Second Meeting of Ministers for Education of the Member States of the European Union and of the Central Asian Countries</vt:lpstr>
      <vt:lpstr>Conference of Central Asian Education Ministers</vt:lpstr>
      <vt:lpstr> Central Asian University Rectors' Forum</vt:lpstr>
      <vt:lpstr>Презентация PowerPoint</vt:lpstr>
      <vt:lpstr>Презентация PowerPoint</vt:lpstr>
      <vt:lpstr>Joint statement on the results of the Rectors' Conference with the participation of representatives of the BFUG, ministries and universities of Central Asia</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pc</dc:creator>
  <cp:lastModifiedBy>Microsoft Office User</cp:lastModifiedBy>
  <cp:revision>35</cp:revision>
  <dcterms:created xsi:type="dcterms:W3CDTF">2022-10-03T09:52:15Z</dcterms:created>
  <dcterms:modified xsi:type="dcterms:W3CDTF">2022-10-17T06:16:10Z</dcterms:modified>
</cp:coreProperties>
</file>