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794500" cy="99314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72" y="-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nl-NL"/>
          </a:p>
        </p:txBody>
      </p:sp>
      <p:sp>
        <p:nvSpPr>
          <p:cNvPr id="24579" name="Rectangle 3"/>
          <p:cNvSpPr>
            <a:spLocks noGrp="1" noChangeArrowheads="1"/>
          </p:cNvSpPr>
          <p:nvPr>
            <p:ph type="dt" sz="quarter" idx="1"/>
          </p:nvPr>
        </p:nvSpPr>
        <p:spPr bwMode="auto">
          <a:xfrm>
            <a:off x="384810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D49719E4-FE46-4AD3-B490-F19922BCE89B}" type="datetimeFigureOut">
              <a:rPr lang="nl-NL"/>
              <a:pPr/>
              <a:t>16-2-2011</a:t>
            </a:fld>
            <a:endParaRPr lang="nl-NL"/>
          </a:p>
        </p:txBody>
      </p:sp>
      <p:sp>
        <p:nvSpPr>
          <p:cNvPr id="24580" name="Rectangle 4"/>
          <p:cNvSpPr>
            <a:spLocks noGrp="1" noChangeArrowheads="1"/>
          </p:cNvSpPr>
          <p:nvPr>
            <p:ph type="ftr" sz="quarter" idx="2"/>
          </p:nvPr>
        </p:nvSpPr>
        <p:spPr bwMode="auto">
          <a:xfrm>
            <a:off x="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nl-NL"/>
          </a:p>
        </p:txBody>
      </p:sp>
      <p:sp>
        <p:nvSpPr>
          <p:cNvPr id="24581" name="Rectangle 5"/>
          <p:cNvSpPr>
            <a:spLocks noGrp="1" noChangeArrowheads="1"/>
          </p:cNvSpPr>
          <p:nvPr>
            <p:ph type="sldNum" sz="quarter" idx="3"/>
          </p:nvPr>
        </p:nvSpPr>
        <p:spPr bwMode="auto">
          <a:xfrm>
            <a:off x="384810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E170916-13E2-44C3-9C2C-CCB6DE3C0A0B}" type="slidenum">
              <a:rPr lang="nl-NL"/>
              <a:pPr/>
              <a:t>‹nr.›</a:t>
            </a:fld>
            <a:endParaRPr lang="nl-NL"/>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F7B926DF-E5B5-4A29-A6BD-D9AD79FED929}"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D003659B-E4E5-4DB3-8A22-488B9D9691AA}"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B1CF2C2A-E3DA-4A84-8C0A-E58145E9F5AF}"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7E50AB4F-0E0B-42E2-9523-5C63C3DECB75}"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5EF610B1-339A-4D40-917C-1547F1401543}"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C46590DA-2D45-45EC-AB28-F823711F564D}"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pPr>
              <a:defRPr/>
            </a:pPr>
            <a:fld id="{59DD8EB1-5E08-4AF4-A484-418C832D4415}"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Rectangle 4"/>
          <p:cNvSpPr>
            <a:spLocks noGrp="1" noChangeArrowheads="1"/>
          </p:cNvSpPr>
          <p:nvPr>
            <p:ph type="dt" sz="half" idx="10"/>
          </p:nvPr>
        </p:nvSpPr>
        <p:spPr>
          <a:ln/>
        </p:spPr>
        <p:txBody>
          <a:bodyPr/>
          <a:lstStyle>
            <a:lvl1pPr>
              <a:defRPr/>
            </a:lvl1pPr>
          </a:lstStyle>
          <a:p>
            <a:pPr>
              <a:defRPr/>
            </a:pPr>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pPr>
              <a:defRPr/>
            </a:pPr>
            <a:fld id="{46AB4A1D-2E85-4729-8991-3F00E1E01B5A}"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pPr>
              <a:defRPr/>
            </a:pPr>
            <a:fld id="{C202BAF0-D66B-435C-8F88-15BD5E6E8986}"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4BF58562-31A9-4923-8CB3-77E14844E576}"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6A5DC091-5A77-4F5C-9E26-1D24961CC6A2}"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nl-N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nl-N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644E960-3E33-49B7-9745-5392238DDE8A}"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11" descr="HOGER ONDERWIJS-titel_engels"/>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3314" name="Text Box 6"/>
          <p:cNvSpPr txBox="1">
            <a:spLocks noChangeArrowheads="1"/>
          </p:cNvSpPr>
          <p:nvPr/>
        </p:nvSpPr>
        <p:spPr bwMode="auto">
          <a:xfrm>
            <a:off x="2700338" y="1341438"/>
            <a:ext cx="5832475" cy="366712"/>
          </a:xfrm>
          <a:prstGeom prst="rect">
            <a:avLst/>
          </a:prstGeom>
          <a:noFill/>
          <a:ln w="9525">
            <a:noFill/>
            <a:miter lim="800000"/>
            <a:headEnd/>
            <a:tailEnd/>
          </a:ln>
        </p:spPr>
        <p:txBody>
          <a:bodyPr>
            <a:spAutoFit/>
          </a:bodyPr>
          <a:lstStyle/>
          <a:p>
            <a:pPr>
              <a:spcBef>
                <a:spcPct val="50000"/>
              </a:spcBef>
            </a:pPr>
            <a:endParaRPr lang="nl-BE"/>
          </a:p>
        </p:txBody>
      </p:sp>
      <p:sp>
        <p:nvSpPr>
          <p:cNvPr id="13315" name="Rectangle 8"/>
          <p:cNvSpPr>
            <a:spLocks noGrp="1" noChangeArrowheads="1"/>
          </p:cNvSpPr>
          <p:nvPr>
            <p:ph type="title"/>
          </p:nvPr>
        </p:nvSpPr>
        <p:spPr>
          <a:xfrm>
            <a:off x="2411413" y="1484313"/>
            <a:ext cx="6121400" cy="2305050"/>
          </a:xfrm>
        </p:spPr>
        <p:txBody>
          <a:bodyPr/>
          <a:lstStyle/>
          <a:p>
            <a:pPr eaLnBrk="1" hangingPunct="1"/>
            <a:r>
              <a:rPr lang="nl-BE" sz="3600" smtClean="0">
                <a:solidFill>
                  <a:schemeClr val="bg2"/>
                </a:solidFill>
                <a:latin typeface="Tw Cen MT Condensed" pitchFamily="34" charset="0"/>
              </a:rPr>
              <a:t>WG Transparency </a:t>
            </a:r>
            <a:br>
              <a:rPr lang="nl-BE" sz="3600" smtClean="0">
                <a:solidFill>
                  <a:schemeClr val="bg2"/>
                </a:solidFill>
                <a:latin typeface="Tw Cen MT Condensed" pitchFamily="34" charset="0"/>
              </a:rPr>
            </a:br>
            <a:r>
              <a:rPr lang="nl-BE" sz="3600" smtClean="0">
                <a:solidFill>
                  <a:schemeClr val="bg2"/>
                </a:solidFill>
                <a:latin typeface="Tw Cen MT Condensed" pitchFamily="34" charset="0"/>
              </a:rPr>
              <a:t>PLA</a:t>
            </a:r>
            <a:br>
              <a:rPr lang="nl-BE" sz="3600" smtClean="0">
                <a:solidFill>
                  <a:schemeClr val="bg2"/>
                </a:solidFill>
                <a:latin typeface="Tw Cen MT Condensed" pitchFamily="34" charset="0"/>
              </a:rPr>
            </a:br>
            <a:r>
              <a:rPr lang="nl-BE" sz="3600" smtClean="0">
                <a:solidFill>
                  <a:schemeClr val="bg2"/>
                </a:solidFill>
                <a:latin typeface="Tw Cen MT Condensed" pitchFamily="34" charset="0"/>
              </a:rPr>
              <a:t>Noël Vercruysse</a:t>
            </a:r>
            <a:br>
              <a:rPr lang="nl-BE" sz="3600" smtClean="0">
                <a:solidFill>
                  <a:schemeClr val="bg2"/>
                </a:solidFill>
                <a:latin typeface="Tw Cen MT Condensed" pitchFamily="34" charset="0"/>
              </a:rPr>
            </a:br>
            <a:r>
              <a:rPr lang="nl-BE" sz="3600" smtClean="0">
                <a:solidFill>
                  <a:schemeClr val="bg2"/>
                </a:solidFill>
                <a:latin typeface="Tw Cen MT Condensed" pitchFamily="34" charset="0"/>
              </a:rPr>
              <a:t>February 16th 2011</a:t>
            </a:r>
            <a:endParaRPr lang="nl-NL" sz="3600" smtClean="0">
              <a:solidFill>
                <a:schemeClr val="bg2"/>
              </a:solidFill>
              <a:latin typeface="Tw Cen MT Condensed"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HOGER ONDERWIJS_vervolg_engels"/>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2530" name="Rectangle 3"/>
          <p:cNvSpPr>
            <a:spLocks noGrp="1" noChangeArrowheads="1"/>
          </p:cNvSpPr>
          <p:nvPr>
            <p:ph type="title"/>
          </p:nvPr>
        </p:nvSpPr>
        <p:spPr>
          <a:xfrm>
            <a:off x="1547813" y="260350"/>
            <a:ext cx="7127875" cy="1143000"/>
          </a:xfrm>
        </p:spPr>
        <p:txBody>
          <a:bodyPr/>
          <a:lstStyle/>
          <a:p>
            <a:pPr eaLnBrk="1" hangingPunct="1"/>
            <a:r>
              <a:rPr lang="nl-BE" sz="2800" smtClean="0">
                <a:solidFill>
                  <a:schemeClr val="bg2"/>
                </a:solidFill>
                <a:latin typeface="Tw Cen MT Condensed" pitchFamily="34" charset="0"/>
              </a:rPr>
              <a:t>Possible components of the report</a:t>
            </a:r>
            <a:endParaRPr lang="nl-NL" sz="2800" smtClean="0">
              <a:solidFill>
                <a:schemeClr val="bg2"/>
              </a:solidFill>
              <a:latin typeface="Tw Cen MT Condensed" pitchFamily="34" charset="0"/>
            </a:endParaRPr>
          </a:p>
        </p:txBody>
      </p:sp>
      <p:sp>
        <p:nvSpPr>
          <p:cNvPr id="22531" name="Rectangle 4"/>
          <p:cNvSpPr>
            <a:spLocks noGrp="1" noChangeArrowheads="1"/>
          </p:cNvSpPr>
          <p:nvPr>
            <p:ph type="body" idx="1"/>
          </p:nvPr>
        </p:nvSpPr>
        <p:spPr>
          <a:xfrm>
            <a:off x="1763713" y="1600200"/>
            <a:ext cx="6923087" cy="4060825"/>
          </a:xfrm>
        </p:spPr>
        <p:txBody>
          <a:bodyPr/>
          <a:lstStyle/>
          <a:p>
            <a:pPr eaLnBrk="1" hangingPunct="1"/>
            <a:r>
              <a:rPr lang="nl-NL" sz="2400" smtClean="0">
                <a:solidFill>
                  <a:schemeClr val="bg2"/>
                </a:solidFill>
                <a:latin typeface="Tw Cen MT Condensed" pitchFamily="34" charset="0"/>
              </a:rPr>
              <a:t>The accountability functions  of TT: diversity; understanding performances of institutions and systems</a:t>
            </a:r>
          </a:p>
          <a:p>
            <a:pPr eaLnBrk="1" hangingPunct="1"/>
            <a:r>
              <a:rPr lang="nl-NL" sz="2400" smtClean="0">
                <a:solidFill>
                  <a:schemeClr val="bg2"/>
                </a:solidFill>
                <a:latin typeface="Tw Cen MT Condensed" pitchFamily="34" charset="0"/>
              </a:rPr>
              <a:t>TT as quality mechanisms: are TT reliable indicators of quality or of a lack of quality?</a:t>
            </a:r>
          </a:p>
          <a:p>
            <a:pPr eaLnBrk="1" hangingPunct="1"/>
            <a:r>
              <a:rPr lang="nl-NL" sz="2400" smtClean="0">
                <a:solidFill>
                  <a:schemeClr val="bg2"/>
                </a:solidFill>
                <a:latin typeface="Tw Cen MT Condensed" pitchFamily="34" charset="0"/>
              </a:rPr>
              <a:t>The methodological aspects of TT: what are the indicators and criteria used? </a:t>
            </a:r>
          </a:p>
          <a:p>
            <a:pPr eaLnBrk="1" hangingPunct="1"/>
            <a:endParaRPr lang="nl-NL" sz="2400" smtClean="0">
              <a:solidFill>
                <a:schemeClr val="bg2"/>
              </a:solidFill>
              <a:latin typeface="Tw Cen MT Condensed"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descr="HOGER ONDERWIJS_vervolg_engels"/>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3554" name="Rectangle 3"/>
          <p:cNvSpPr>
            <a:spLocks noGrp="1" noChangeArrowheads="1"/>
          </p:cNvSpPr>
          <p:nvPr>
            <p:ph type="title"/>
          </p:nvPr>
        </p:nvSpPr>
        <p:spPr>
          <a:xfrm>
            <a:off x="1547813" y="260350"/>
            <a:ext cx="7127875" cy="1143000"/>
          </a:xfrm>
        </p:spPr>
        <p:txBody>
          <a:bodyPr/>
          <a:lstStyle/>
          <a:p>
            <a:pPr eaLnBrk="1" hangingPunct="1"/>
            <a:r>
              <a:rPr lang="nl-BE" sz="2800" smtClean="0">
                <a:solidFill>
                  <a:schemeClr val="bg2"/>
                </a:solidFill>
                <a:latin typeface="Tw Cen MT Condensed" pitchFamily="34" charset="0"/>
              </a:rPr>
              <a:t>Further work</a:t>
            </a:r>
            <a:endParaRPr lang="nl-NL" sz="2800" smtClean="0">
              <a:solidFill>
                <a:schemeClr val="bg2"/>
              </a:solidFill>
              <a:latin typeface="Tw Cen MT Condensed" pitchFamily="34" charset="0"/>
            </a:endParaRPr>
          </a:p>
        </p:txBody>
      </p:sp>
      <p:sp>
        <p:nvSpPr>
          <p:cNvPr id="23555" name="Rectangle 4"/>
          <p:cNvSpPr>
            <a:spLocks noGrp="1" noChangeArrowheads="1"/>
          </p:cNvSpPr>
          <p:nvPr>
            <p:ph type="body" idx="1"/>
          </p:nvPr>
        </p:nvSpPr>
        <p:spPr>
          <a:xfrm>
            <a:off x="1763713" y="1600200"/>
            <a:ext cx="6923087" cy="4060825"/>
          </a:xfrm>
        </p:spPr>
        <p:txBody>
          <a:bodyPr/>
          <a:lstStyle/>
          <a:p>
            <a:pPr eaLnBrk="1" hangingPunct="1"/>
            <a:r>
              <a:rPr lang="nl-NL" sz="2400" smtClean="0">
                <a:solidFill>
                  <a:schemeClr val="bg2"/>
                </a:solidFill>
                <a:latin typeface="Tw Cen MT Condensed" pitchFamily="34" charset="0"/>
              </a:rPr>
              <a:t>In 2011: 3 meetings of the WG</a:t>
            </a:r>
          </a:p>
          <a:p>
            <a:pPr eaLnBrk="1" hangingPunct="1"/>
            <a:r>
              <a:rPr lang="nl-NL" sz="2400" smtClean="0">
                <a:solidFill>
                  <a:schemeClr val="bg2"/>
                </a:solidFill>
                <a:latin typeface="Tw Cen MT Condensed" pitchFamily="34" charset="0"/>
              </a:rPr>
              <a:t>Meeting with experts on the topic but also HE Policy experts/researchers</a:t>
            </a:r>
          </a:p>
          <a:p>
            <a:pPr eaLnBrk="1" hangingPunct="1"/>
            <a:r>
              <a:rPr lang="nl-NL" sz="2400" smtClean="0">
                <a:solidFill>
                  <a:schemeClr val="bg2"/>
                </a:solidFill>
                <a:latin typeface="Tw Cen MT Condensed" pitchFamily="34" charset="0"/>
              </a:rPr>
              <a:t>BFUG Transparency seminar under Polish presidency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9" descr="HOGER ONDERWIJS_vervolg_engels"/>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4338" name="Rectangle 2"/>
          <p:cNvSpPr>
            <a:spLocks noGrp="1" noChangeArrowheads="1"/>
          </p:cNvSpPr>
          <p:nvPr>
            <p:ph type="title"/>
          </p:nvPr>
        </p:nvSpPr>
        <p:spPr>
          <a:xfrm>
            <a:off x="1547813" y="260350"/>
            <a:ext cx="7127875" cy="1143000"/>
          </a:xfrm>
        </p:spPr>
        <p:txBody>
          <a:bodyPr/>
          <a:lstStyle/>
          <a:p>
            <a:pPr eaLnBrk="1" hangingPunct="1"/>
            <a:r>
              <a:rPr lang="nl-BE" sz="2800" smtClean="0">
                <a:solidFill>
                  <a:schemeClr val="bg2"/>
                </a:solidFill>
                <a:latin typeface="Tw Cen MT Condensed" pitchFamily="34" charset="0"/>
              </a:rPr>
              <a:t>Context Leuven communiqué</a:t>
            </a:r>
            <a:endParaRPr lang="nl-NL" sz="2800" smtClean="0">
              <a:solidFill>
                <a:schemeClr val="bg2"/>
              </a:solidFill>
              <a:latin typeface="Tw Cen MT Condensed" pitchFamily="34" charset="0"/>
            </a:endParaRPr>
          </a:p>
        </p:txBody>
      </p:sp>
      <p:sp>
        <p:nvSpPr>
          <p:cNvPr id="14339" name="Rectangle 3"/>
          <p:cNvSpPr>
            <a:spLocks noGrp="1" noChangeArrowheads="1"/>
          </p:cNvSpPr>
          <p:nvPr>
            <p:ph type="body" idx="1"/>
          </p:nvPr>
        </p:nvSpPr>
        <p:spPr>
          <a:xfrm>
            <a:off x="1763713" y="1600200"/>
            <a:ext cx="6923087" cy="4060825"/>
          </a:xfrm>
        </p:spPr>
        <p:txBody>
          <a:bodyPr/>
          <a:lstStyle/>
          <a:p>
            <a:pPr eaLnBrk="1" hangingPunct="1"/>
            <a:r>
              <a:rPr lang="nl-BE" sz="2400" smtClean="0">
                <a:solidFill>
                  <a:schemeClr val="bg2"/>
                </a:solidFill>
                <a:latin typeface="Tw Cen MT Condensed" pitchFamily="34" charset="0"/>
              </a:rPr>
              <a:t>Striving for excellence in all aspects of HE</a:t>
            </a:r>
          </a:p>
          <a:p>
            <a:pPr eaLnBrk="1" hangingPunct="1"/>
            <a:r>
              <a:rPr lang="nl-BE" sz="2400" smtClean="0">
                <a:solidFill>
                  <a:schemeClr val="bg2"/>
                </a:solidFill>
                <a:latin typeface="Tw Cen MT Condensed" pitchFamily="34" charset="0"/>
              </a:rPr>
              <a:t>Recognising the value of diverse missions</a:t>
            </a:r>
          </a:p>
          <a:p>
            <a:pPr eaLnBrk="1" hangingPunct="1"/>
            <a:r>
              <a:rPr lang="nl-BE" sz="2400" smtClean="0">
                <a:solidFill>
                  <a:schemeClr val="bg2"/>
                </a:solidFill>
                <a:latin typeface="Tw Cen MT Condensed" pitchFamily="34" charset="0"/>
              </a:rPr>
              <a:t>Diversity as a value/an asset of the EHEA</a:t>
            </a:r>
          </a:p>
          <a:p>
            <a:pPr eaLnBrk="1" hangingPunct="1"/>
            <a:r>
              <a:rPr lang="nl-BE" sz="2400" smtClean="0">
                <a:solidFill>
                  <a:schemeClr val="bg2"/>
                </a:solidFill>
                <a:latin typeface="Tw Cen MT Condensed" pitchFamily="34" charset="0"/>
              </a:rPr>
              <a:t>Diversity: activities, missions, contexts and performances</a:t>
            </a:r>
          </a:p>
          <a:p>
            <a:pPr eaLnBrk="1" hangingPunct="1"/>
            <a:endParaRPr lang="nl-NL" sz="2400" smtClean="0">
              <a:solidFill>
                <a:schemeClr val="bg2"/>
              </a:solidFill>
              <a:latin typeface="Tw Cen MT Condensed"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HOGER ONDERWIJS_vervolg_engels"/>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5362" name="Rectangle 3"/>
          <p:cNvSpPr>
            <a:spLocks noGrp="1" noChangeArrowheads="1"/>
          </p:cNvSpPr>
          <p:nvPr>
            <p:ph type="title"/>
          </p:nvPr>
        </p:nvSpPr>
        <p:spPr>
          <a:xfrm>
            <a:off x="1547813" y="260350"/>
            <a:ext cx="7127875" cy="1143000"/>
          </a:xfrm>
        </p:spPr>
        <p:txBody>
          <a:bodyPr/>
          <a:lstStyle/>
          <a:p>
            <a:pPr eaLnBrk="1" hangingPunct="1"/>
            <a:r>
              <a:rPr lang="nl-NL" sz="2800" smtClean="0">
                <a:solidFill>
                  <a:schemeClr val="bg2"/>
                </a:solidFill>
                <a:latin typeface="Tw Cen MT Condensed" pitchFamily="34" charset="0"/>
              </a:rPr>
              <a:t>Leuven communiqué</a:t>
            </a:r>
          </a:p>
        </p:txBody>
      </p:sp>
      <p:sp>
        <p:nvSpPr>
          <p:cNvPr id="15363" name="Rectangle 4"/>
          <p:cNvSpPr>
            <a:spLocks noGrp="1" noChangeArrowheads="1"/>
          </p:cNvSpPr>
          <p:nvPr>
            <p:ph type="body" idx="1"/>
          </p:nvPr>
        </p:nvSpPr>
        <p:spPr>
          <a:xfrm>
            <a:off x="1763713" y="1600200"/>
            <a:ext cx="6923087" cy="4060825"/>
          </a:xfrm>
        </p:spPr>
        <p:txBody>
          <a:bodyPr/>
          <a:lstStyle/>
          <a:p>
            <a:pPr eaLnBrk="1" hangingPunct="1"/>
            <a:r>
              <a:rPr lang="nl-NL" sz="2400" smtClean="0">
                <a:solidFill>
                  <a:schemeClr val="bg2"/>
                </a:solidFill>
                <a:latin typeface="Tw Cen MT Condensed" pitchFamily="34" charset="0"/>
              </a:rPr>
              <a:t>Moreover upholding the highly valued diversity of our education systems, public policies should fully recognize the value of various missions of higher education, ranging from teaching and research to community service and engagement in social cohesion and cultural development</a:t>
            </a:r>
          </a:p>
          <a:p>
            <a:pPr eaLnBrk="1" hangingPunct="1"/>
            <a:r>
              <a:rPr lang="nl-NL" sz="2400" smtClean="0">
                <a:solidFill>
                  <a:schemeClr val="bg2"/>
                </a:solidFill>
                <a:latin typeface="Tw Cen MT Condensed" pitchFamily="34" charset="0"/>
              </a:rPr>
              <a:t>Improved and enhanced data collection will help monitor progress made in attainment of the objectives set out in the social dimension, employability and mobility agendas as well as in other policy areas, and will serve as a basis for both stocktaking and benchmarking;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HOGER ONDERWIJS_vervolg_engels"/>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6386" name="Rectangle 3"/>
          <p:cNvSpPr>
            <a:spLocks noGrp="1" noChangeArrowheads="1"/>
          </p:cNvSpPr>
          <p:nvPr>
            <p:ph type="title"/>
          </p:nvPr>
        </p:nvSpPr>
        <p:spPr>
          <a:xfrm>
            <a:off x="1547813" y="260350"/>
            <a:ext cx="7127875" cy="1143000"/>
          </a:xfrm>
        </p:spPr>
        <p:txBody>
          <a:bodyPr/>
          <a:lstStyle/>
          <a:p>
            <a:pPr eaLnBrk="1" hangingPunct="1"/>
            <a:r>
              <a:rPr lang="nl-NL" sz="2800" smtClean="0">
                <a:solidFill>
                  <a:schemeClr val="bg2"/>
                </a:solidFill>
                <a:latin typeface="Tw Cen MT Condensed" pitchFamily="34" charset="0"/>
              </a:rPr>
              <a:t>Leuven Communiqué</a:t>
            </a:r>
          </a:p>
        </p:txBody>
      </p:sp>
      <p:sp>
        <p:nvSpPr>
          <p:cNvPr id="16387" name="Rectangle 4"/>
          <p:cNvSpPr>
            <a:spLocks noGrp="1" noChangeArrowheads="1"/>
          </p:cNvSpPr>
          <p:nvPr>
            <p:ph type="body" idx="1"/>
          </p:nvPr>
        </p:nvSpPr>
        <p:spPr>
          <a:xfrm>
            <a:off x="1763713" y="1600200"/>
            <a:ext cx="6923087" cy="4060825"/>
          </a:xfrm>
        </p:spPr>
        <p:txBody>
          <a:bodyPr/>
          <a:lstStyle/>
          <a:p>
            <a:pPr eaLnBrk="1" hangingPunct="1"/>
            <a:r>
              <a:rPr lang="nl-NL" sz="2400" smtClean="0">
                <a:solidFill>
                  <a:schemeClr val="bg2"/>
                </a:solidFill>
                <a:latin typeface="Tw Cen MT Condensed" pitchFamily="34" charset="0"/>
              </a:rPr>
              <a:t>We note that there are several current initiatives designed to develop mechanisms for providing more detailed information on higher education institutions across the EHEA to make their diversity more transparant.  Those transparency tools … should be based on comparable data and adequate indicators to describe the diverse profiles of HEIs and their programmes;</a:t>
            </a:r>
          </a:p>
          <a:p>
            <a:pPr eaLnBrk="1" hangingPunct="1"/>
            <a:r>
              <a:rPr lang="nl-NL" sz="2400" smtClean="0">
                <a:solidFill>
                  <a:schemeClr val="bg2"/>
                </a:solidFill>
                <a:latin typeface="Tw Cen MT Condensed" pitchFamily="34" charset="0"/>
              </a:rPr>
              <a:t>The BFUG is asked to monitor the development of the transparency mechanisms and to report back to the 2012 ministerial conference.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HOGER ONDERWIJS_vervolg_engels"/>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7410" name="Rectangle 3"/>
          <p:cNvSpPr>
            <a:spLocks noGrp="1" noChangeArrowheads="1"/>
          </p:cNvSpPr>
          <p:nvPr>
            <p:ph type="title"/>
          </p:nvPr>
        </p:nvSpPr>
        <p:spPr>
          <a:xfrm>
            <a:off x="1547813" y="260350"/>
            <a:ext cx="7127875" cy="1143000"/>
          </a:xfrm>
        </p:spPr>
        <p:txBody>
          <a:bodyPr/>
          <a:lstStyle/>
          <a:p>
            <a:pPr eaLnBrk="1" hangingPunct="1"/>
            <a:r>
              <a:rPr lang="nl-NL" sz="2800" smtClean="0">
                <a:solidFill>
                  <a:schemeClr val="bg2"/>
                </a:solidFill>
                <a:latin typeface="Tw Cen MT Condensed" pitchFamily="34" charset="0"/>
              </a:rPr>
              <a:t>Current Transparency Initiatives</a:t>
            </a:r>
          </a:p>
        </p:txBody>
      </p:sp>
      <p:sp>
        <p:nvSpPr>
          <p:cNvPr id="17411" name="Rectangle 4"/>
          <p:cNvSpPr>
            <a:spLocks noGrp="1" noChangeArrowheads="1"/>
          </p:cNvSpPr>
          <p:nvPr>
            <p:ph type="body" idx="1"/>
          </p:nvPr>
        </p:nvSpPr>
        <p:spPr>
          <a:xfrm>
            <a:off x="1763713" y="1600200"/>
            <a:ext cx="6923087" cy="4060825"/>
          </a:xfrm>
        </p:spPr>
        <p:txBody>
          <a:bodyPr/>
          <a:lstStyle/>
          <a:p>
            <a:pPr eaLnBrk="1" hangingPunct="1"/>
            <a:r>
              <a:rPr lang="nl-NL" sz="2400" smtClean="0">
                <a:solidFill>
                  <a:schemeClr val="bg2"/>
                </a:solidFill>
                <a:latin typeface="Tw Cen MT Condensed" pitchFamily="34" charset="0"/>
              </a:rPr>
              <a:t>THE</a:t>
            </a:r>
          </a:p>
          <a:p>
            <a:pPr eaLnBrk="1" hangingPunct="1"/>
            <a:r>
              <a:rPr lang="nl-NL" sz="2400" smtClean="0">
                <a:solidFill>
                  <a:schemeClr val="bg2"/>
                </a:solidFill>
                <a:latin typeface="Tw Cen MT Condensed" pitchFamily="34" charset="0"/>
              </a:rPr>
              <a:t>Shanghai Ranking of World Class Universities</a:t>
            </a:r>
          </a:p>
          <a:p>
            <a:pPr eaLnBrk="1" hangingPunct="1"/>
            <a:r>
              <a:rPr lang="nl-NL" sz="2400" smtClean="0">
                <a:solidFill>
                  <a:schemeClr val="bg2"/>
                </a:solidFill>
                <a:latin typeface="Tw Cen MT Condensed" pitchFamily="34" charset="0"/>
              </a:rPr>
              <a:t>CHE university ranking</a:t>
            </a:r>
          </a:p>
          <a:p>
            <a:pPr eaLnBrk="1" hangingPunct="1"/>
            <a:r>
              <a:rPr lang="nl-NL" sz="2400" smtClean="0">
                <a:solidFill>
                  <a:schemeClr val="bg2"/>
                </a:solidFill>
                <a:latin typeface="Tw Cen MT Condensed" pitchFamily="34" charset="0"/>
              </a:rPr>
              <a:t>CHE excellence ranking</a:t>
            </a:r>
          </a:p>
          <a:p>
            <a:pPr eaLnBrk="1" hangingPunct="1"/>
            <a:r>
              <a:rPr lang="nl-NL" sz="2400" smtClean="0">
                <a:solidFill>
                  <a:schemeClr val="bg2"/>
                </a:solidFill>
                <a:latin typeface="Tw Cen MT Condensed" pitchFamily="34" charset="0"/>
              </a:rPr>
              <a:t>IREG: audit of rankings</a:t>
            </a:r>
          </a:p>
          <a:p>
            <a:pPr eaLnBrk="1" hangingPunct="1"/>
            <a:r>
              <a:rPr lang="nl-NL" sz="2400" smtClean="0">
                <a:solidFill>
                  <a:schemeClr val="bg2"/>
                </a:solidFill>
                <a:latin typeface="Tw Cen MT Condensed" pitchFamily="34" charset="0"/>
              </a:rPr>
              <a:t>EU: U-Map; U-Multirank, EUMIDA</a:t>
            </a:r>
          </a:p>
          <a:p>
            <a:pPr eaLnBrk="1" hangingPunct="1"/>
            <a:r>
              <a:rPr lang="nl-NL" sz="2400" smtClean="0">
                <a:solidFill>
                  <a:schemeClr val="bg2"/>
                </a:solidFill>
                <a:latin typeface="Tw Cen MT Condensed" pitchFamily="34" charset="0"/>
              </a:rPr>
              <a:t>EUA: monitoring rankings</a:t>
            </a:r>
          </a:p>
          <a:p>
            <a:pPr eaLnBrk="1" hangingPunct="1"/>
            <a:r>
              <a:rPr lang="nl-NL" sz="2400" smtClean="0">
                <a:solidFill>
                  <a:schemeClr val="bg2"/>
                </a:solidFill>
                <a:latin typeface="Tw Cen MT Condensed" pitchFamily="34" charset="0"/>
              </a:rPr>
              <a:t>UK: Understanding the information needs of users of public information about HE; understandig institutional performance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descr="HOGER ONDERWIJS_vervolg_engels"/>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8434" name="Rectangle 3"/>
          <p:cNvSpPr>
            <a:spLocks noGrp="1" noChangeArrowheads="1"/>
          </p:cNvSpPr>
          <p:nvPr>
            <p:ph type="title"/>
          </p:nvPr>
        </p:nvSpPr>
        <p:spPr>
          <a:xfrm>
            <a:off x="1547813" y="260350"/>
            <a:ext cx="7127875" cy="1143000"/>
          </a:xfrm>
        </p:spPr>
        <p:txBody>
          <a:bodyPr/>
          <a:lstStyle/>
          <a:p>
            <a:pPr eaLnBrk="1" hangingPunct="1"/>
            <a:r>
              <a:rPr lang="nl-BE" sz="2800" smtClean="0">
                <a:solidFill>
                  <a:schemeClr val="bg2"/>
                </a:solidFill>
                <a:latin typeface="Tw Cen MT Condensed" pitchFamily="34" charset="0"/>
              </a:rPr>
              <a:t>Current Transparency Initiatives</a:t>
            </a:r>
            <a:endParaRPr lang="nl-NL" sz="2800" smtClean="0">
              <a:solidFill>
                <a:schemeClr val="bg2"/>
              </a:solidFill>
              <a:latin typeface="Tw Cen MT Condensed" pitchFamily="34" charset="0"/>
            </a:endParaRPr>
          </a:p>
        </p:txBody>
      </p:sp>
      <p:sp>
        <p:nvSpPr>
          <p:cNvPr id="18435" name="Rectangle 4"/>
          <p:cNvSpPr>
            <a:spLocks noGrp="1" noChangeArrowheads="1"/>
          </p:cNvSpPr>
          <p:nvPr>
            <p:ph type="body" idx="1"/>
          </p:nvPr>
        </p:nvSpPr>
        <p:spPr>
          <a:xfrm>
            <a:off x="1763713" y="1600200"/>
            <a:ext cx="6923087" cy="4060825"/>
          </a:xfrm>
        </p:spPr>
        <p:txBody>
          <a:bodyPr/>
          <a:lstStyle/>
          <a:p>
            <a:pPr eaLnBrk="1" hangingPunct="1"/>
            <a:r>
              <a:rPr lang="nl-NL" sz="2400" smtClean="0">
                <a:solidFill>
                  <a:schemeClr val="bg2"/>
                </a:solidFill>
                <a:latin typeface="Tw Cen MT Condensed" pitchFamily="34" charset="0"/>
              </a:rPr>
              <a:t>Conclusions of DG HE meeting Namur September 2010</a:t>
            </a:r>
          </a:p>
          <a:p>
            <a:pPr eaLnBrk="1" hangingPunct="1"/>
            <a:r>
              <a:rPr lang="nl-NL" sz="2400" smtClean="0">
                <a:solidFill>
                  <a:schemeClr val="bg2"/>
                </a:solidFill>
                <a:latin typeface="Tw Cen MT Condensed" pitchFamily="34" charset="0"/>
              </a:rPr>
              <a:t>US: Measuring Up, Voluntary system of Accountability, Voluntary framework of accountability</a:t>
            </a:r>
          </a:p>
          <a:p>
            <a:pPr eaLnBrk="1" hangingPunct="1"/>
            <a:r>
              <a:rPr lang="nl-NL" sz="2400" smtClean="0">
                <a:solidFill>
                  <a:schemeClr val="bg2"/>
                </a:solidFill>
                <a:latin typeface="Tw Cen MT Condensed" pitchFamily="34" charset="0"/>
              </a:rPr>
              <a:t>AHELO</a:t>
            </a:r>
          </a:p>
          <a:p>
            <a:pPr eaLnBrk="1" hangingPunct="1"/>
            <a:r>
              <a:rPr lang="nl-NL" sz="2400" smtClean="0">
                <a:solidFill>
                  <a:schemeClr val="bg2"/>
                </a:solidFill>
                <a:latin typeface="Tw Cen MT Condensed" pitchFamily="34" charset="0"/>
              </a:rPr>
              <a:t>Bologna working group  Transparency Tools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HOGER ONDERWIJS_vervolg_engels"/>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9458" name="Rectangle 3"/>
          <p:cNvSpPr>
            <a:spLocks noGrp="1" noChangeArrowheads="1"/>
          </p:cNvSpPr>
          <p:nvPr>
            <p:ph type="title"/>
          </p:nvPr>
        </p:nvSpPr>
        <p:spPr>
          <a:xfrm>
            <a:off x="1547813" y="260350"/>
            <a:ext cx="7127875" cy="1143000"/>
          </a:xfrm>
        </p:spPr>
        <p:txBody>
          <a:bodyPr/>
          <a:lstStyle/>
          <a:p>
            <a:pPr eaLnBrk="1" hangingPunct="1"/>
            <a:r>
              <a:rPr lang="nl-NL" sz="2800" smtClean="0">
                <a:solidFill>
                  <a:schemeClr val="bg2"/>
                </a:solidFill>
                <a:latin typeface="Tw Cen MT Condensed" pitchFamily="34" charset="0"/>
              </a:rPr>
              <a:t>Objectives</a:t>
            </a:r>
          </a:p>
        </p:txBody>
      </p:sp>
      <p:sp>
        <p:nvSpPr>
          <p:cNvPr id="19459" name="Rectangle 4"/>
          <p:cNvSpPr>
            <a:spLocks noGrp="1" noChangeArrowheads="1"/>
          </p:cNvSpPr>
          <p:nvPr>
            <p:ph type="body" idx="1"/>
          </p:nvPr>
        </p:nvSpPr>
        <p:spPr>
          <a:xfrm>
            <a:off x="1763713" y="1600200"/>
            <a:ext cx="6923087" cy="4060825"/>
          </a:xfrm>
        </p:spPr>
        <p:txBody>
          <a:bodyPr/>
          <a:lstStyle/>
          <a:p>
            <a:pPr eaLnBrk="1" hangingPunct="1"/>
            <a:r>
              <a:rPr lang="nl-NL" sz="2400" smtClean="0">
                <a:solidFill>
                  <a:schemeClr val="bg2"/>
                </a:solidFill>
                <a:latin typeface="Tw Cen MT Condensed" pitchFamily="34" charset="0"/>
              </a:rPr>
              <a:t>To monitor the development of transparency tools and mechanisms both the purposes and the objectives (information, accountability, quality) and the indicators and criteria used (input/processes, output/outcomes)</a:t>
            </a:r>
          </a:p>
          <a:p>
            <a:pPr eaLnBrk="1" hangingPunct="1"/>
            <a:r>
              <a:rPr lang="nl-NL" sz="2400" smtClean="0">
                <a:solidFill>
                  <a:schemeClr val="bg2"/>
                </a:solidFill>
                <a:latin typeface="Tw Cen MT Condensed" pitchFamily="34" charset="0"/>
              </a:rPr>
              <a:t>To make a report to the 2012 ministerial conference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HOGER ONDERWIJS_vervolg_engels"/>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482" name="Rectangle 3"/>
          <p:cNvSpPr>
            <a:spLocks noGrp="1" noChangeArrowheads="1"/>
          </p:cNvSpPr>
          <p:nvPr>
            <p:ph type="title"/>
          </p:nvPr>
        </p:nvSpPr>
        <p:spPr>
          <a:xfrm>
            <a:off x="1547813" y="260350"/>
            <a:ext cx="7127875" cy="1143000"/>
          </a:xfrm>
        </p:spPr>
        <p:txBody>
          <a:bodyPr/>
          <a:lstStyle/>
          <a:p>
            <a:pPr eaLnBrk="1" hangingPunct="1"/>
            <a:r>
              <a:rPr lang="nl-NL" sz="2800" smtClean="0">
                <a:solidFill>
                  <a:schemeClr val="bg2"/>
                </a:solidFill>
                <a:latin typeface="Tw Cen MT Condensed" pitchFamily="34" charset="0"/>
              </a:rPr>
              <a:t>Scope</a:t>
            </a:r>
          </a:p>
        </p:txBody>
      </p:sp>
      <p:sp>
        <p:nvSpPr>
          <p:cNvPr id="20483" name="Rectangle 4"/>
          <p:cNvSpPr>
            <a:spLocks noGrp="1" noChangeArrowheads="1"/>
          </p:cNvSpPr>
          <p:nvPr>
            <p:ph type="body" idx="1"/>
          </p:nvPr>
        </p:nvSpPr>
        <p:spPr>
          <a:xfrm>
            <a:off x="1763713" y="1600200"/>
            <a:ext cx="6923087" cy="4060825"/>
          </a:xfrm>
        </p:spPr>
        <p:txBody>
          <a:bodyPr/>
          <a:lstStyle/>
          <a:p>
            <a:pPr eaLnBrk="1" hangingPunct="1"/>
            <a:r>
              <a:rPr lang="nl-NL" sz="2400" smtClean="0">
                <a:solidFill>
                  <a:schemeClr val="bg2"/>
                </a:solidFill>
                <a:latin typeface="Tw Cen MT Condensed" pitchFamily="34" charset="0"/>
              </a:rPr>
              <a:t>Rankings</a:t>
            </a:r>
          </a:p>
          <a:p>
            <a:pPr eaLnBrk="1" hangingPunct="1"/>
            <a:r>
              <a:rPr lang="nl-NL" sz="2400" smtClean="0">
                <a:solidFill>
                  <a:schemeClr val="bg2"/>
                </a:solidFill>
                <a:latin typeface="Tw Cen MT Condensed" pitchFamily="34" charset="0"/>
              </a:rPr>
              <a:t>Classifications</a:t>
            </a:r>
          </a:p>
          <a:p>
            <a:pPr eaLnBrk="1" hangingPunct="1"/>
            <a:r>
              <a:rPr lang="nl-NL" sz="2400" smtClean="0">
                <a:solidFill>
                  <a:schemeClr val="bg2"/>
                </a:solidFill>
                <a:latin typeface="Tw Cen MT Condensed" pitchFamily="34" charset="0"/>
              </a:rPr>
              <a:t>Public benchmarking excercises</a:t>
            </a:r>
          </a:p>
          <a:p>
            <a:pPr eaLnBrk="1" hangingPunct="1"/>
            <a:r>
              <a:rPr lang="nl-NL" sz="2400" smtClean="0">
                <a:solidFill>
                  <a:schemeClr val="bg2"/>
                </a:solidFill>
                <a:latin typeface="Tw Cen MT Condensed" pitchFamily="34" charset="0"/>
              </a:rPr>
              <a:t>Quality profiles</a:t>
            </a:r>
          </a:p>
          <a:p>
            <a:pPr eaLnBrk="1" hangingPunct="1"/>
            <a:r>
              <a:rPr lang="nl-NL" sz="2400" smtClean="0">
                <a:solidFill>
                  <a:schemeClr val="bg2"/>
                </a:solidFill>
                <a:latin typeface="Tw Cen MT Condensed" pitchFamily="34" charset="0"/>
              </a:rPr>
              <a:t>Registers</a:t>
            </a:r>
          </a:p>
          <a:p>
            <a:pPr eaLnBrk="1" hangingPunct="1"/>
            <a:r>
              <a:rPr lang="nl-NL" sz="2400" smtClean="0">
                <a:solidFill>
                  <a:schemeClr val="bg2"/>
                </a:solidFill>
                <a:latin typeface="Tw Cen MT Condensed" pitchFamily="34" charset="0"/>
              </a:rPr>
              <a:t>Accountability frameworks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HOGER ONDERWIJS_vervolg_engels"/>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1506" name="Rectangle 3"/>
          <p:cNvSpPr>
            <a:spLocks noGrp="1" noChangeArrowheads="1"/>
          </p:cNvSpPr>
          <p:nvPr>
            <p:ph type="title"/>
          </p:nvPr>
        </p:nvSpPr>
        <p:spPr>
          <a:xfrm>
            <a:off x="1547813" y="260350"/>
            <a:ext cx="7127875" cy="1143000"/>
          </a:xfrm>
        </p:spPr>
        <p:txBody>
          <a:bodyPr/>
          <a:lstStyle/>
          <a:p>
            <a:pPr eaLnBrk="1" hangingPunct="1"/>
            <a:r>
              <a:rPr lang="nl-NL" sz="2800" smtClean="0">
                <a:solidFill>
                  <a:schemeClr val="bg2"/>
                </a:solidFill>
                <a:latin typeface="Tw Cen MT Condensed" pitchFamily="34" charset="0"/>
              </a:rPr>
              <a:t>Possible Components of the report</a:t>
            </a:r>
          </a:p>
        </p:txBody>
      </p:sp>
      <p:sp>
        <p:nvSpPr>
          <p:cNvPr id="21507" name="Rectangle 4"/>
          <p:cNvSpPr>
            <a:spLocks noGrp="1" noChangeArrowheads="1"/>
          </p:cNvSpPr>
          <p:nvPr>
            <p:ph type="body" idx="1"/>
          </p:nvPr>
        </p:nvSpPr>
        <p:spPr>
          <a:xfrm>
            <a:off x="1763713" y="1600200"/>
            <a:ext cx="6923087" cy="4060825"/>
          </a:xfrm>
        </p:spPr>
        <p:txBody>
          <a:bodyPr/>
          <a:lstStyle/>
          <a:p>
            <a:pPr eaLnBrk="1" hangingPunct="1"/>
            <a:r>
              <a:rPr lang="nl-NL" sz="2400" smtClean="0">
                <a:solidFill>
                  <a:schemeClr val="bg2"/>
                </a:solidFill>
                <a:latin typeface="Tw Cen MT Condensed" pitchFamily="34" charset="0"/>
              </a:rPr>
              <a:t>The concept of transparency tools: transparency for what, categories of transparency tools;</a:t>
            </a:r>
          </a:p>
          <a:p>
            <a:pPr eaLnBrk="1" hangingPunct="1"/>
            <a:r>
              <a:rPr lang="nl-NL" sz="2400" smtClean="0">
                <a:solidFill>
                  <a:schemeClr val="bg2"/>
                </a:solidFill>
                <a:latin typeface="Tw Cen MT Condensed" pitchFamily="34" charset="0"/>
              </a:rPr>
              <a:t>The geographical borders: transparency tools developed in the EHEA and(?) transparency tools that have an impact on the EHEA</a:t>
            </a:r>
          </a:p>
          <a:p>
            <a:pPr eaLnBrk="1" hangingPunct="1"/>
            <a:r>
              <a:rPr lang="nl-NL" sz="2400" smtClean="0">
                <a:solidFill>
                  <a:schemeClr val="bg2"/>
                </a:solidFill>
                <a:latin typeface="Tw Cen MT Condensed" pitchFamily="34" charset="0"/>
              </a:rPr>
              <a:t>The information function of the transparency tools: what audiences transparency tools are addressing or should address, what are the decisions transparency are informing or should inform for each category of beneficiaries?</a:t>
            </a:r>
          </a:p>
        </p:txBody>
      </p:sp>
    </p:spTree>
  </p:cSld>
  <p:clrMapOvr>
    <a:masterClrMapping/>
  </p:clrMapOvr>
</p:sld>
</file>

<file path=ppt/theme/theme1.xml><?xml version="1.0" encoding="utf-8"?>
<a:theme xmlns:a="http://schemas.openxmlformats.org/drawingml/2006/main" name="default">
  <a:themeElements>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51DE5ABED26D4888EF91EB3D3B8F94" ma:contentTypeVersion="0" ma:contentTypeDescription="Create a new document." ma:contentTypeScope="" ma:versionID="5182d9fb415c7ad9fd71f250eab47ee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857D1860-CD2A-49F7-8F0E-E9F2BAC11C4B}"/>
</file>

<file path=customXml/itemProps2.xml><?xml version="1.0" encoding="utf-8"?>
<ds:datastoreItem xmlns:ds="http://schemas.openxmlformats.org/officeDocument/2006/customXml" ds:itemID="{66B4E7CB-0CC6-4E9C-B180-C6E440622F7F}"/>
</file>

<file path=customXml/itemProps3.xml><?xml version="1.0" encoding="utf-8"?>
<ds:datastoreItem xmlns:ds="http://schemas.openxmlformats.org/officeDocument/2006/customXml" ds:itemID="{E827D2DF-3AED-4460-BA4D-C12E63FAA6DB}"/>
</file>

<file path=docProps/app.xml><?xml version="1.0" encoding="utf-8"?>
<Properties xmlns="http://schemas.openxmlformats.org/officeDocument/2006/extended-properties" xmlns:vt="http://schemas.openxmlformats.org/officeDocument/2006/docPropsVTypes">
  <Template>default</Template>
  <TotalTime>15</TotalTime>
  <Words>453</Words>
  <Application>Microsoft Office PowerPoint</Application>
  <PresentationFormat>Diavoorstelling (4:3)</PresentationFormat>
  <Paragraphs>48</Paragraphs>
  <Slides>11</Slides>
  <Notes>0</Notes>
  <HiddenSlides>0</HiddenSlides>
  <MMClips>0</MMClips>
  <ScaleCrop>false</ScaleCrop>
  <HeadingPairs>
    <vt:vector size="6" baseType="variant">
      <vt:variant>
        <vt:lpstr>Gebruikte lettertypen</vt:lpstr>
      </vt:variant>
      <vt:variant>
        <vt:i4>3</vt:i4>
      </vt:variant>
      <vt:variant>
        <vt:lpstr>Ontwerpsjabloon</vt:lpstr>
      </vt:variant>
      <vt:variant>
        <vt:i4>1</vt:i4>
      </vt:variant>
      <vt:variant>
        <vt:lpstr>Diatitels</vt:lpstr>
      </vt:variant>
      <vt:variant>
        <vt:i4>11</vt:i4>
      </vt:variant>
    </vt:vector>
  </HeadingPairs>
  <TitlesOfParts>
    <vt:vector size="15" baseType="lpstr">
      <vt:lpstr>Arial</vt:lpstr>
      <vt:lpstr>Calibri</vt:lpstr>
      <vt:lpstr>Tw Cen MT Condensed</vt:lpstr>
      <vt:lpstr>default</vt:lpstr>
      <vt:lpstr>WG Transparency  PLA Noël Vercruysse February 16th 2011</vt:lpstr>
      <vt:lpstr>Context Leuven communiqué</vt:lpstr>
      <vt:lpstr>Leuven communiqué</vt:lpstr>
      <vt:lpstr>Leuven Communiqué</vt:lpstr>
      <vt:lpstr>Current Transparency Initiatives</vt:lpstr>
      <vt:lpstr>Current Transparency Initiatives</vt:lpstr>
      <vt:lpstr>Objectives</vt:lpstr>
      <vt:lpstr>Scope</vt:lpstr>
      <vt:lpstr>Possible Components of the report</vt:lpstr>
      <vt:lpstr>Possible components of the report</vt:lpstr>
      <vt:lpstr>Further work</vt:lpstr>
    </vt:vector>
  </TitlesOfParts>
  <Company>MVG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soenenma</dc:creator>
  <cp:lastModifiedBy>vercruno</cp:lastModifiedBy>
  <cp:revision>46</cp:revision>
  <dcterms:created xsi:type="dcterms:W3CDTF">2009-10-02T11:17:25Z</dcterms:created>
  <dcterms:modified xsi:type="dcterms:W3CDTF">2011-02-16T07:34:31Z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0x010100E251DE5ABED26D4888EF91EB3D3B8F94</vt:lpwstr>
  </property>
</Properties>
</file>