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794500" cy="99314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7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145CC5-1E7F-4EF9-A620-8DDE09ED5653}" type="datetimeFigureOut">
              <a:rPr lang="nl-NL"/>
              <a:pPr/>
              <a:t>16-2-2011</a:t>
            </a:fld>
            <a:endParaRPr lang="nl-NL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A8D78F-E209-46E1-A93E-6D881F5DF5C0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5512-D7E2-4631-BAA7-1CE1387D0C4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DDA29-E479-4593-8FD6-D2643C2E014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103B7-5D26-4D0F-992C-0224BEDCE63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F2A9E-1CCB-4700-A463-EF17E151FC6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AF8F3-658F-48A3-83AA-6E61A2C9D73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C6702-0557-46B8-8B79-2F557090103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00EB3-CF9F-45A6-AFC5-7524912E80B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3EAE8-B042-46EF-A17B-7DAAC812EE5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16C7D-C4DE-48CE-8472-C56B6F500B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C8CA0-35EF-4086-A98C-30222F11301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26473-FE46-494D-92FC-544954A3D3E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56E6F7-256B-4BAC-9F74-52AF59B6FD4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1" descr="HOGER ONDERWIJS-titel_enge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2700338" y="1341438"/>
            <a:ext cx="5832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BE"/>
          </a:p>
        </p:txBody>
      </p:sp>
      <p:sp>
        <p:nvSpPr>
          <p:cNvPr id="13315" name="Rectangle 8"/>
          <p:cNvSpPr>
            <a:spLocks noGrp="1" noChangeArrowheads="1"/>
          </p:cNvSpPr>
          <p:nvPr>
            <p:ph type="title"/>
          </p:nvPr>
        </p:nvSpPr>
        <p:spPr>
          <a:xfrm>
            <a:off x="2411413" y="981075"/>
            <a:ext cx="6121400" cy="2663825"/>
          </a:xfrm>
        </p:spPr>
        <p:txBody>
          <a:bodyPr/>
          <a:lstStyle/>
          <a:p>
            <a:pPr eaLnBrk="1" hangingPunct="1"/>
            <a:r>
              <a:rPr lang="nl-BE" sz="3600" smtClean="0">
                <a:solidFill>
                  <a:schemeClr val="bg2"/>
                </a:solidFill>
                <a:latin typeface="Tw Cen MT Condensed" pitchFamily="34" charset="0"/>
              </a:rPr>
              <a:t>PLA Transparency</a:t>
            </a:r>
            <a:r>
              <a:rPr lang="nl-NL" sz="3600" smtClean="0">
                <a:solidFill>
                  <a:schemeClr val="bg2"/>
                </a:solidFill>
                <a:latin typeface="Tw Cen MT Condensed" pitchFamily="34" charset="0"/>
              </a:rPr>
              <a:t/>
            </a:r>
            <a:br>
              <a:rPr lang="nl-NL" sz="3600" smtClean="0">
                <a:solidFill>
                  <a:schemeClr val="bg2"/>
                </a:solidFill>
                <a:latin typeface="Tw Cen MT Condensed" pitchFamily="34" charset="0"/>
              </a:rPr>
            </a:br>
            <a:r>
              <a:rPr lang="nl-NL" sz="3600" smtClean="0">
                <a:solidFill>
                  <a:schemeClr val="bg2"/>
                </a:solidFill>
                <a:latin typeface="Tw Cen MT Condensed" pitchFamily="34" charset="0"/>
              </a:rPr>
              <a:t>U-MAP and Flemish HE</a:t>
            </a:r>
            <a:br>
              <a:rPr lang="nl-NL" sz="3600" smtClean="0">
                <a:solidFill>
                  <a:schemeClr val="bg2"/>
                </a:solidFill>
                <a:latin typeface="Tw Cen MT Condensed" pitchFamily="34" charset="0"/>
              </a:rPr>
            </a:br>
            <a:r>
              <a:rPr lang="nl-NL" sz="3600" smtClean="0">
                <a:solidFill>
                  <a:schemeClr val="bg2"/>
                </a:solidFill>
                <a:latin typeface="Tw Cen MT Condensed" pitchFamily="34" charset="0"/>
              </a:rPr>
              <a:t>Noël Vercruysse</a:t>
            </a:r>
            <a:br>
              <a:rPr lang="nl-NL" sz="3600" smtClean="0">
                <a:solidFill>
                  <a:schemeClr val="bg2"/>
                </a:solidFill>
                <a:latin typeface="Tw Cen MT Condensed" pitchFamily="34" charset="0"/>
              </a:rPr>
            </a:br>
            <a:r>
              <a:rPr lang="nl-NL" sz="3600" smtClean="0">
                <a:solidFill>
                  <a:schemeClr val="bg2"/>
                </a:solidFill>
                <a:latin typeface="Tw Cen MT Condensed" pitchFamily="34" charset="0"/>
              </a:rPr>
              <a:t>February 16th 2011</a:t>
            </a:r>
            <a:br>
              <a:rPr lang="nl-NL" sz="3600" smtClean="0">
                <a:solidFill>
                  <a:schemeClr val="bg2"/>
                </a:solidFill>
                <a:latin typeface="Tw Cen MT Condensed" pitchFamily="34" charset="0"/>
              </a:rPr>
            </a:br>
            <a:endParaRPr lang="nl-NL" sz="3600" smtClean="0">
              <a:solidFill>
                <a:schemeClr val="bg2"/>
              </a:solidFill>
              <a:latin typeface="Tw Cen MT Condense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OGER ONDERWIJS_vervolg_enge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1547813" y="260350"/>
            <a:ext cx="7127875" cy="1143000"/>
          </a:xfrm>
        </p:spPr>
        <p:txBody>
          <a:bodyPr/>
          <a:lstStyle/>
          <a:p>
            <a:pPr eaLnBrk="1" hangingPunct="1"/>
            <a:endParaRPr lang="nl-BE" sz="2800" smtClean="0">
              <a:solidFill>
                <a:schemeClr val="bg2"/>
              </a:solidFill>
              <a:latin typeface="Tw Cen MT Condensed" pitchFamily="34" charset="0"/>
            </a:endParaRP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63713" y="1600200"/>
            <a:ext cx="6923087" cy="4060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sz="2400" smtClean="0">
                <a:solidFill>
                  <a:schemeClr val="bg2"/>
                </a:solidFill>
                <a:latin typeface="Tw Cen MT Condensed" pitchFamily="34" charset="0"/>
              </a:rPr>
              <a:t>Thank You</a:t>
            </a:r>
          </a:p>
          <a:p>
            <a:pPr algn="ctr" eaLnBrk="1" hangingPunct="1">
              <a:buFontTx/>
              <a:buNone/>
            </a:pPr>
            <a:endParaRPr lang="nl-NL" sz="2400" smtClean="0">
              <a:solidFill>
                <a:schemeClr val="bg2"/>
              </a:solidFill>
              <a:latin typeface="Tw Cen MT Condensed" pitchFamily="34" charset="0"/>
            </a:endParaRPr>
          </a:p>
          <a:p>
            <a:pPr algn="ctr" eaLnBrk="1" hangingPunct="1">
              <a:buFontTx/>
              <a:buNone/>
            </a:pPr>
            <a:r>
              <a:rPr lang="nl-NL" sz="2400" smtClean="0">
                <a:solidFill>
                  <a:schemeClr val="bg2"/>
                </a:solidFill>
                <a:latin typeface="Tw Cen MT Condensed" pitchFamily="34" charset="0"/>
              </a:rPr>
              <a:t>Noel.vercruysse@ond.vlaanderen.be</a:t>
            </a:r>
          </a:p>
          <a:p>
            <a:pPr algn="ctr" eaLnBrk="1" hangingPunct="1"/>
            <a:endParaRPr lang="nl-NL" sz="2400" smtClean="0">
              <a:solidFill>
                <a:schemeClr val="bg2"/>
              </a:solidFill>
              <a:latin typeface="Tw Cen MT Condense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9" descr="HOGER ONDERWIJS_vervolg_enge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260350"/>
            <a:ext cx="7127875" cy="1143000"/>
          </a:xfrm>
        </p:spPr>
        <p:txBody>
          <a:bodyPr/>
          <a:lstStyle/>
          <a:p>
            <a:pPr eaLnBrk="1" hangingPunct="1"/>
            <a:r>
              <a:rPr lang="nl-NL" sz="2800" smtClean="0">
                <a:solidFill>
                  <a:schemeClr val="bg2"/>
                </a:solidFill>
                <a:latin typeface="Tw Cen MT Condensed" pitchFamily="34" charset="0"/>
              </a:rPr>
              <a:t>HE landscape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1600200"/>
            <a:ext cx="6923087" cy="4060825"/>
          </a:xfrm>
        </p:spPr>
        <p:txBody>
          <a:bodyPr/>
          <a:lstStyle/>
          <a:p>
            <a:pPr eaLnBrk="1" hangingPunct="1"/>
            <a:r>
              <a:rPr lang="nl-NL" sz="2400" smtClean="0">
                <a:solidFill>
                  <a:schemeClr val="bg2"/>
                </a:solidFill>
                <a:latin typeface="Tw Cen MT Condensed" pitchFamily="34" charset="0"/>
              </a:rPr>
              <a:t>Binary system: Institutional: University Colleges and universities</a:t>
            </a:r>
          </a:p>
          <a:p>
            <a:pPr eaLnBrk="1" hangingPunct="1"/>
            <a:r>
              <a:rPr lang="nl-NL" sz="2400" smtClean="0">
                <a:solidFill>
                  <a:schemeClr val="bg2"/>
                </a:solidFill>
                <a:latin typeface="Tw Cen MT Condensed" pitchFamily="34" charset="0"/>
              </a:rPr>
              <a:t>Binary system: professional higher education (only bachelor degree courses) and academic higher education (bachelor and master degree courses)</a:t>
            </a:r>
          </a:p>
          <a:p>
            <a:pPr eaLnBrk="1" hangingPunct="1"/>
            <a:endParaRPr lang="nl-NL" sz="2400" smtClean="0">
              <a:solidFill>
                <a:schemeClr val="bg2"/>
              </a:solidFill>
              <a:latin typeface="Tw Cen MT Condense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OGER ONDERWIJS_vervolg_enge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1547813" y="260350"/>
            <a:ext cx="7127875" cy="1143000"/>
          </a:xfrm>
        </p:spPr>
        <p:txBody>
          <a:bodyPr/>
          <a:lstStyle/>
          <a:p>
            <a:pPr eaLnBrk="1" hangingPunct="1"/>
            <a:r>
              <a:rPr lang="nl-NL" sz="2800" smtClean="0">
                <a:solidFill>
                  <a:schemeClr val="bg2"/>
                </a:solidFill>
                <a:latin typeface="Tw Cen MT Condensed" pitchFamily="34" charset="0"/>
              </a:rPr>
              <a:t>HE Landscape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63713" y="1600200"/>
            <a:ext cx="6923087" cy="4060825"/>
          </a:xfrm>
        </p:spPr>
        <p:txBody>
          <a:bodyPr/>
          <a:lstStyle/>
          <a:p>
            <a:pPr eaLnBrk="1" hangingPunct="1"/>
            <a:r>
              <a:rPr lang="nl-BE" sz="2400" smtClean="0">
                <a:solidFill>
                  <a:schemeClr val="bg2"/>
                </a:solidFill>
                <a:latin typeface="Tw Cen MT Condensed" pitchFamily="34" charset="0"/>
              </a:rPr>
              <a:t>22 university colleges</a:t>
            </a:r>
          </a:p>
          <a:p>
            <a:pPr eaLnBrk="1" hangingPunct="1"/>
            <a:r>
              <a:rPr lang="nl-BE" sz="2400" smtClean="0">
                <a:solidFill>
                  <a:schemeClr val="bg2"/>
                </a:solidFill>
                <a:latin typeface="Tw Cen MT Condensed" pitchFamily="34" charset="0"/>
              </a:rPr>
              <a:t>5 universities</a:t>
            </a:r>
          </a:p>
          <a:p>
            <a:pPr eaLnBrk="1" hangingPunct="1"/>
            <a:r>
              <a:rPr lang="nl-BE" sz="2400" smtClean="0">
                <a:solidFill>
                  <a:schemeClr val="bg2"/>
                </a:solidFill>
                <a:latin typeface="Tw Cen MT Condensed" pitchFamily="34" charset="0"/>
              </a:rPr>
              <a:t>1 transnational university</a:t>
            </a:r>
          </a:p>
          <a:p>
            <a:pPr eaLnBrk="1" hangingPunct="1"/>
            <a:r>
              <a:rPr lang="nl-BE" sz="2400" smtClean="0">
                <a:solidFill>
                  <a:schemeClr val="bg2"/>
                </a:solidFill>
                <a:latin typeface="Tw Cen MT Condensed" pitchFamily="34" charset="0"/>
              </a:rPr>
              <a:t>Some specialised HEI: business schools, protestant theology, …</a:t>
            </a:r>
          </a:p>
          <a:p>
            <a:pPr eaLnBrk="1" hangingPunct="1"/>
            <a:r>
              <a:rPr lang="nl-BE" sz="2400" smtClean="0">
                <a:solidFill>
                  <a:schemeClr val="bg2"/>
                </a:solidFill>
                <a:latin typeface="Tw Cen MT Condensed" pitchFamily="34" charset="0"/>
              </a:rPr>
              <a:t>Strategic research institutions: Biotechnology, nanotechnology, communication technology and Energy and environment technology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OGER ONDERWIJS_vervolg_enge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1619250" y="260350"/>
            <a:ext cx="7127875" cy="1143000"/>
          </a:xfrm>
        </p:spPr>
        <p:txBody>
          <a:bodyPr/>
          <a:lstStyle/>
          <a:p>
            <a:pPr eaLnBrk="1" hangingPunct="1"/>
            <a:r>
              <a:rPr lang="nl-NL" sz="2800" smtClean="0">
                <a:solidFill>
                  <a:schemeClr val="bg2"/>
                </a:solidFill>
              </a:rPr>
              <a:t>HE Landscape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63713" y="1600200"/>
            <a:ext cx="6923087" cy="4060825"/>
          </a:xfrm>
        </p:spPr>
        <p:txBody>
          <a:bodyPr/>
          <a:lstStyle/>
          <a:p>
            <a:pPr eaLnBrk="1" hangingPunct="1"/>
            <a:r>
              <a:rPr lang="nl-BE" sz="2400" smtClean="0">
                <a:solidFill>
                  <a:schemeClr val="bg2"/>
                </a:solidFill>
                <a:latin typeface="Tw Cen MT Condensed" pitchFamily="34" charset="0"/>
              </a:rPr>
              <a:t>University colleges: </a:t>
            </a:r>
          </a:p>
          <a:p>
            <a:pPr lvl="1" eaLnBrk="1" hangingPunct="1"/>
            <a:r>
              <a:rPr lang="nl-BE" sz="2000" smtClean="0">
                <a:solidFill>
                  <a:schemeClr val="bg2"/>
                </a:solidFill>
                <a:latin typeface="Tw Cen MT Condensed" pitchFamily="34" charset="0"/>
              </a:rPr>
              <a:t>students (bachelor and master) : 123.000 (95.000 professional bachelor, 20.000 academic bachelor and 8.000 master)</a:t>
            </a:r>
          </a:p>
          <a:p>
            <a:pPr lvl="1" eaLnBrk="1" hangingPunct="1"/>
            <a:r>
              <a:rPr lang="nl-BE" sz="2000" smtClean="0">
                <a:solidFill>
                  <a:schemeClr val="bg2"/>
                </a:solidFill>
                <a:latin typeface="Tw Cen MT Condensed" pitchFamily="34" charset="0"/>
              </a:rPr>
              <a:t>and staff: 7.900 academic and teaching staff and 2.133 other staff</a:t>
            </a:r>
          </a:p>
          <a:p>
            <a:pPr eaLnBrk="1" hangingPunct="1"/>
            <a:r>
              <a:rPr lang="nl-BE" sz="2400" smtClean="0">
                <a:solidFill>
                  <a:schemeClr val="bg2"/>
                </a:solidFill>
                <a:latin typeface="Tw Cen MT Condensed" pitchFamily="34" charset="0"/>
              </a:rPr>
              <a:t>Universities: </a:t>
            </a:r>
          </a:p>
          <a:p>
            <a:pPr lvl="1" eaLnBrk="1" hangingPunct="1"/>
            <a:r>
              <a:rPr lang="nl-BE" sz="2000" smtClean="0">
                <a:solidFill>
                  <a:schemeClr val="bg2"/>
                </a:solidFill>
                <a:latin typeface="Tw Cen MT Condensed" pitchFamily="34" charset="0"/>
              </a:rPr>
              <a:t>Students:  79.500(bachelor: 50.500 master: 29.000)</a:t>
            </a:r>
          </a:p>
          <a:p>
            <a:pPr lvl="1" eaLnBrk="1" hangingPunct="1"/>
            <a:r>
              <a:rPr lang="nl-BE" sz="2000" smtClean="0">
                <a:solidFill>
                  <a:schemeClr val="bg2"/>
                </a:solidFill>
                <a:latin typeface="Tw Cen MT Condensed" pitchFamily="34" charset="0"/>
              </a:rPr>
              <a:t>and staff: Full professors: 2.601; research and teaching assistants: 1880;  researchers and PhD students: 9.260; and 6.960 administrative and technical staff.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OGER ONDERWIJS_vervolg_enge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>
          <a:xfrm>
            <a:off x="1547813" y="260350"/>
            <a:ext cx="7127875" cy="1143000"/>
          </a:xfrm>
        </p:spPr>
        <p:txBody>
          <a:bodyPr/>
          <a:lstStyle/>
          <a:p>
            <a:pPr eaLnBrk="1" hangingPunct="1"/>
            <a:r>
              <a:rPr lang="nl-NL" sz="2800" smtClean="0">
                <a:solidFill>
                  <a:schemeClr val="bg2"/>
                </a:solidFill>
                <a:latin typeface="Tw Cen MT Condensed" pitchFamily="34" charset="0"/>
              </a:rPr>
              <a:t>HE landscape - funding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63713" y="1600200"/>
            <a:ext cx="6923087" cy="4060825"/>
          </a:xfrm>
        </p:spPr>
        <p:txBody>
          <a:bodyPr/>
          <a:lstStyle/>
          <a:p>
            <a:pPr eaLnBrk="1" hangingPunct="1"/>
            <a:r>
              <a:rPr lang="nl-NL" sz="2400" smtClean="0">
                <a:solidFill>
                  <a:schemeClr val="bg2"/>
                </a:solidFill>
                <a:latin typeface="Tw Cen MT Condensed" pitchFamily="34" charset="0"/>
              </a:rPr>
              <a:t> Funding stream from the ministry of education: </a:t>
            </a:r>
          </a:p>
          <a:p>
            <a:pPr lvl="1" eaLnBrk="1" hangingPunct="1"/>
            <a:r>
              <a:rPr lang="nl-NL" sz="2000" smtClean="0">
                <a:solidFill>
                  <a:schemeClr val="bg2"/>
                </a:solidFill>
                <a:latin typeface="Tw Cen MT Condensed" pitchFamily="34" charset="0"/>
              </a:rPr>
              <a:t>Teaching: parameters used for the allocation of the money: input and output (number of credits and diplomas); discipline related weighting factors, extra weighting factor for students with disabilities, students from lower socio-economic backgrounds and students combining working and learning (compensating for the extra facilities and provisions)</a:t>
            </a:r>
          </a:p>
          <a:p>
            <a:pPr lvl="1" eaLnBrk="1" hangingPunct="1"/>
            <a:r>
              <a:rPr lang="nl-NL" sz="2000" smtClean="0">
                <a:solidFill>
                  <a:schemeClr val="bg2"/>
                </a:solidFill>
                <a:latin typeface="Tw Cen MT Condensed" pitchFamily="34" charset="0"/>
              </a:rPr>
              <a:t>Research: parameters used for the allocation of the money: diplomas (bachelor, master and PhD), number of publications (with quality related weighting factors of the journals) and citations</a:t>
            </a:r>
          </a:p>
          <a:p>
            <a:pPr eaLnBrk="1" hangingPunct="1"/>
            <a:r>
              <a:rPr lang="nl-NL" sz="2400" smtClean="0">
                <a:solidFill>
                  <a:schemeClr val="bg2"/>
                </a:solidFill>
                <a:latin typeface="Tw Cen MT Condensed" pitchFamily="34" charset="0"/>
              </a:rPr>
              <a:t>Funding stream from the ministry of research and innovation: </a:t>
            </a:r>
          </a:p>
          <a:p>
            <a:pPr lvl="1" eaLnBrk="1" hangingPunct="1"/>
            <a:r>
              <a:rPr lang="nl-NL" sz="2000" smtClean="0">
                <a:solidFill>
                  <a:schemeClr val="bg2"/>
                </a:solidFill>
                <a:latin typeface="Tw Cen MT Condensed" pitchFamily="34" charset="0"/>
              </a:rPr>
              <a:t>Parameters: diplomas (master and PhD), publications and citations, patents, revenues from contract research, revenu from EU-funding; spin-offs</a:t>
            </a:r>
          </a:p>
          <a:p>
            <a:pPr eaLnBrk="1" hangingPunct="1"/>
            <a:endParaRPr lang="nl-NL" sz="2400" smtClean="0">
              <a:solidFill>
                <a:schemeClr val="bg2"/>
              </a:solidFill>
              <a:latin typeface="Tw Cen MT Condense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OGER ONDERWIJS_vervolg_enge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>
          <a:xfrm>
            <a:off x="1692275" y="260350"/>
            <a:ext cx="7127875" cy="1143000"/>
          </a:xfrm>
        </p:spPr>
        <p:txBody>
          <a:bodyPr/>
          <a:lstStyle/>
          <a:p>
            <a:pPr eaLnBrk="1" hangingPunct="1"/>
            <a:r>
              <a:rPr lang="nl-BE" sz="2800" smtClean="0">
                <a:solidFill>
                  <a:schemeClr val="bg2"/>
                </a:solidFill>
                <a:latin typeface="Tw Cen MT Condensed" pitchFamily="34" charset="0"/>
              </a:rPr>
              <a:t>U-MAP</a:t>
            </a:r>
            <a:endParaRPr lang="nl-NL" sz="2800" smtClean="0">
              <a:solidFill>
                <a:schemeClr val="bg2"/>
              </a:solidFill>
              <a:latin typeface="Tw Cen MT Condensed" pitchFamily="34" charset="0"/>
            </a:endParaRP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63713" y="1628775"/>
            <a:ext cx="6923087" cy="4060825"/>
          </a:xfrm>
        </p:spPr>
        <p:txBody>
          <a:bodyPr/>
          <a:lstStyle/>
          <a:p>
            <a:pPr eaLnBrk="1" hangingPunct="1"/>
            <a:r>
              <a:rPr lang="nl-BE" sz="2400" smtClean="0">
                <a:solidFill>
                  <a:schemeClr val="bg2"/>
                </a:solidFill>
                <a:latin typeface="Tw Cen MT Condensed" pitchFamily="34" charset="0"/>
              </a:rPr>
              <a:t>Pre-filling is going on and will be finished in March by using public information: student data base, annual accounts of the HEIs</a:t>
            </a:r>
          </a:p>
          <a:p>
            <a:pPr eaLnBrk="1" hangingPunct="1"/>
            <a:r>
              <a:rPr lang="nl-BE" sz="2400" smtClean="0">
                <a:solidFill>
                  <a:schemeClr val="bg2"/>
                </a:solidFill>
                <a:latin typeface="Tw Cen MT Condensed" pitchFamily="34" charset="0"/>
              </a:rPr>
              <a:t>Verification and completion of the data by the HEIs: April </a:t>
            </a:r>
          </a:p>
          <a:p>
            <a:pPr eaLnBrk="1" hangingPunct="1"/>
            <a:r>
              <a:rPr lang="nl-BE" sz="2400" smtClean="0">
                <a:solidFill>
                  <a:schemeClr val="bg2"/>
                </a:solidFill>
                <a:latin typeface="Tw Cen MT Condensed" pitchFamily="34" charset="0"/>
              </a:rPr>
              <a:t>Completion of the mapping exercise</a:t>
            </a:r>
          </a:p>
          <a:p>
            <a:pPr eaLnBrk="1" hangingPunct="1"/>
            <a:r>
              <a:rPr lang="nl-BE" sz="2400" smtClean="0">
                <a:solidFill>
                  <a:schemeClr val="bg2"/>
                </a:solidFill>
                <a:latin typeface="Tw Cen MT Condensed" pitchFamily="34" charset="0"/>
              </a:rPr>
              <a:t>Mapping of Dutch and Flemish HEI and others ?</a:t>
            </a:r>
            <a:endParaRPr lang="nl-NL" sz="2400" smtClean="0">
              <a:solidFill>
                <a:schemeClr val="bg2"/>
              </a:solidFill>
              <a:latin typeface="Tw Cen MT Condense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OGER ONDERWIJS_vervolg_enge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1547813" y="260350"/>
            <a:ext cx="7127875" cy="1143000"/>
          </a:xfrm>
        </p:spPr>
        <p:txBody>
          <a:bodyPr/>
          <a:lstStyle/>
          <a:p>
            <a:pPr eaLnBrk="1" hangingPunct="1"/>
            <a:r>
              <a:rPr lang="nl-BE" sz="2800" smtClean="0">
                <a:solidFill>
                  <a:schemeClr val="bg2"/>
                </a:solidFill>
                <a:latin typeface="Tw Cen MT Condensed" pitchFamily="34" charset="0"/>
              </a:rPr>
              <a:t>HE Policy</a:t>
            </a:r>
            <a:endParaRPr lang="nl-NL" sz="2800" smtClean="0">
              <a:solidFill>
                <a:schemeClr val="bg2"/>
              </a:solidFill>
              <a:latin typeface="Tw Cen MT Condensed" pitchFamily="34" charset="0"/>
            </a:endParaRP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63713" y="1600200"/>
            <a:ext cx="6923087" cy="4060825"/>
          </a:xfrm>
        </p:spPr>
        <p:txBody>
          <a:bodyPr/>
          <a:lstStyle/>
          <a:p>
            <a:pPr eaLnBrk="1" hangingPunct="1"/>
            <a:r>
              <a:rPr lang="nl-NL" sz="2400" smtClean="0">
                <a:solidFill>
                  <a:schemeClr val="bg2"/>
                </a:solidFill>
                <a:latin typeface="Tw Cen MT Condensed" pitchFamily="34" charset="0"/>
              </a:rPr>
              <a:t>HE reform:  Changing HE landscape: </a:t>
            </a:r>
          </a:p>
          <a:p>
            <a:pPr lvl="1" eaLnBrk="1" hangingPunct="1"/>
            <a:r>
              <a:rPr lang="nl-NL" sz="2000" smtClean="0">
                <a:solidFill>
                  <a:schemeClr val="bg2"/>
                </a:solidFill>
                <a:latin typeface="Tw Cen MT Condensed" pitchFamily="34" charset="0"/>
              </a:rPr>
              <a:t>transfer of the academic bachelor and master study programmes from the university colleges to the universities </a:t>
            </a:r>
          </a:p>
          <a:p>
            <a:pPr lvl="1" eaLnBrk="1" hangingPunct="1"/>
            <a:r>
              <a:rPr lang="nl-NL" sz="2000" smtClean="0">
                <a:solidFill>
                  <a:schemeClr val="bg2"/>
                </a:solidFill>
                <a:latin typeface="Tw Cen MT Condensed" pitchFamily="34" charset="0"/>
              </a:rPr>
              <a:t>Development of associate degree programmes at the university colleges</a:t>
            </a:r>
          </a:p>
          <a:p>
            <a:pPr lvl="1" eaLnBrk="1" hangingPunct="1"/>
            <a:r>
              <a:rPr lang="nl-NL" sz="2000" smtClean="0">
                <a:solidFill>
                  <a:schemeClr val="bg2"/>
                </a:solidFill>
                <a:latin typeface="Tw Cen MT Condensed" pitchFamily="34" charset="0"/>
              </a:rPr>
              <a:t>Development of school of arts within university colleges</a:t>
            </a:r>
            <a:endParaRPr lang="nl-NL" sz="2400" smtClean="0">
              <a:solidFill>
                <a:schemeClr val="bg2"/>
              </a:solidFill>
              <a:latin typeface="Tw Cen MT Condensed" pitchFamily="34" charset="0"/>
            </a:endParaRPr>
          </a:p>
          <a:p>
            <a:pPr eaLnBrk="1" hangingPunct="1"/>
            <a:r>
              <a:rPr lang="nl-NL" sz="2400" smtClean="0">
                <a:solidFill>
                  <a:schemeClr val="bg2"/>
                </a:solidFill>
                <a:latin typeface="Tw Cen MT Condensed" pitchFamily="34" charset="0"/>
              </a:rPr>
              <a:t>Leading to a changing profile of the university colleges and universities? Will this changing profile be reflected in U-Map? University colleges without master degree courses: exceptional in Europe? Impact on collaboration opportunities?</a:t>
            </a:r>
            <a:endParaRPr lang="nl-NL" sz="2000" smtClean="0">
              <a:solidFill>
                <a:schemeClr val="bg2"/>
              </a:solidFill>
              <a:latin typeface="Tw Cen MT Condensed" pitchFamily="34" charset="0"/>
            </a:endParaRPr>
          </a:p>
          <a:p>
            <a:pPr lvl="1" eaLnBrk="1" hangingPunct="1"/>
            <a:endParaRPr lang="nl-NL" sz="2000" smtClean="0">
              <a:solidFill>
                <a:schemeClr val="bg2"/>
              </a:solidFill>
              <a:latin typeface="Tw Cen MT Condense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OGER ONDERWIJS_vervolg_enge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63713" y="1600200"/>
            <a:ext cx="6923087" cy="4060825"/>
          </a:xfrm>
        </p:spPr>
        <p:txBody>
          <a:bodyPr/>
          <a:lstStyle/>
          <a:p>
            <a:pPr eaLnBrk="1" hangingPunct="1"/>
            <a:r>
              <a:rPr lang="nl-NL" sz="2400" smtClean="0">
                <a:solidFill>
                  <a:schemeClr val="bg2"/>
                </a:solidFill>
                <a:latin typeface="Tw Cen MT Condensed" pitchFamily="34" charset="0"/>
              </a:rPr>
              <a:t>What can we expect from U-MAP?</a:t>
            </a:r>
          </a:p>
          <a:p>
            <a:pPr eaLnBrk="1" hangingPunct="1"/>
            <a:endParaRPr lang="nl-NL" sz="2400" smtClean="0">
              <a:solidFill>
                <a:schemeClr val="bg2"/>
              </a:solidFill>
              <a:latin typeface="Tw Cen MT Condensed" pitchFamily="34" charset="0"/>
            </a:endParaRPr>
          </a:p>
          <a:p>
            <a:pPr eaLnBrk="1" hangingPunct="1"/>
            <a:r>
              <a:rPr lang="nl-NL" sz="2400" smtClean="0">
                <a:solidFill>
                  <a:schemeClr val="bg2"/>
                </a:solidFill>
                <a:latin typeface="Tw Cen MT Condensed" pitchFamily="34" charset="0"/>
              </a:rPr>
              <a:t>A better undestanding of our HE-landscape? </a:t>
            </a:r>
          </a:p>
          <a:p>
            <a:pPr eaLnBrk="1" hangingPunct="1"/>
            <a:r>
              <a:rPr lang="nl-NL" sz="2400" smtClean="0">
                <a:solidFill>
                  <a:schemeClr val="bg2"/>
                </a:solidFill>
                <a:latin typeface="Tw Cen MT Condensed" pitchFamily="34" charset="0"/>
              </a:rPr>
              <a:t>Do we get another mapping than the mapping we know?</a:t>
            </a:r>
          </a:p>
          <a:p>
            <a:pPr eaLnBrk="1" hangingPunct="1"/>
            <a:r>
              <a:rPr lang="nl-NL" sz="2400" smtClean="0">
                <a:solidFill>
                  <a:schemeClr val="bg2"/>
                </a:solidFill>
                <a:latin typeface="Tw Cen MT Condensed" pitchFamily="34" charset="0"/>
              </a:rPr>
              <a:t>Do we get another picture of the diversity of Flemish HE?</a:t>
            </a:r>
          </a:p>
          <a:p>
            <a:pPr eaLnBrk="1" hangingPunct="1"/>
            <a:r>
              <a:rPr lang="nl-NL" sz="2400" smtClean="0">
                <a:solidFill>
                  <a:schemeClr val="bg2"/>
                </a:solidFill>
                <a:latin typeface="Tw Cen MT Condensed" pitchFamily="34" charset="0"/>
              </a:rPr>
              <a:t>An instrument for comparing and benchmarking similar HEI: University of Leuven and the University of Utrecht and the University of Oslo? The universities located in a capital (Brussels,  Amsterdam and Oslo)?</a:t>
            </a:r>
          </a:p>
        </p:txBody>
      </p:sp>
      <p:sp>
        <p:nvSpPr>
          <p:cNvPr id="20483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smtClean="0"/>
              <a:t>U-Map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OGER ONDERWIJS_vervolg_enge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>
          <a:xfrm>
            <a:off x="1547813" y="260350"/>
            <a:ext cx="7127875" cy="1143000"/>
          </a:xfrm>
        </p:spPr>
        <p:txBody>
          <a:bodyPr/>
          <a:lstStyle/>
          <a:p>
            <a:pPr eaLnBrk="1" hangingPunct="1"/>
            <a:r>
              <a:rPr lang="nl-BE" sz="2800" smtClean="0">
                <a:solidFill>
                  <a:schemeClr val="bg2"/>
                </a:solidFill>
                <a:latin typeface="Tw Cen MT Condensed" pitchFamily="34" charset="0"/>
              </a:rPr>
              <a:t>U-MAP</a:t>
            </a:r>
            <a:endParaRPr lang="nl-NL" sz="2800" smtClean="0">
              <a:solidFill>
                <a:schemeClr val="bg2"/>
              </a:solidFill>
              <a:latin typeface="Tw Cen MT Condensed" pitchFamily="34" charset="0"/>
            </a:endParaRP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63713" y="1600200"/>
            <a:ext cx="6923087" cy="4060825"/>
          </a:xfrm>
        </p:spPr>
        <p:txBody>
          <a:bodyPr/>
          <a:lstStyle/>
          <a:p>
            <a:pPr eaLnBrk="1" hangingPunct="1"/>
            <a:r>
              <a:rPr lang="nl-NL" sz="2400" smtClean="0">
                <a:solidFill>
                  <a:schemeClr val="bg2"/>
                </a:solidFill>
                <a:latin typeface="Tw Cen MT Condensed" pitchFamily="34" charset="0"/>
              </a:rPr>
              <a:t>Use of U-Map for mapping higher education systems?</a:t>
            </a:r>
          </a:p>
          <a:p>
            <a:pPr eaLnBrk="1" hangingPunct="1"/>
            <a:r>
              <a:rPr lang="nl-NL" sz="2400" smtClean="0">
                <a:solidFill>
                  <a:schemeClr val="bg2"/>
                </a:solidFill>
                <a:latin typeface="Tw Cen MT Condensed" pitchFamily="34" charset="0"/>
              </a:rPr>
              <a:t>A starting point for benchmarking of individual HEIs</a:t>
            </a:r>
          </a:p>
          <a:p>
            <a:pPr eaLnBrk="1" hangingPunct="1"/>
            <a:r>
              <a:rPr lang="nl-NL" sz="2400" smtClean="0">
                <a:solidFill>
                  <a:schemeClr val="bg2"/>
                </a:solidFill>
                <a:latin typeface="Tw Cen MT Condensed" pitchFamily="34" charset="0"/>
              </a:rPr>
              <a:t>The impact of the use of performance-based parameters for the allocation of money : a form of mapping</a:t>
            </a:r>
          </a:p>
          <a:p>
            <a:pPr eaLnBrk="1" hangingPunct="1"/>
            <a:r>
              <a:rPr lang="nl-NL" sz="2400" smtClean="0">
                <a:solidFill>
                  <a:schemeClr val="bg2"/>
                </a:solidFill>
                <a:latin typeface="Tw Cen MT Condensed" pitchFamily="34" charset="0"/>
              </a:rPr>
              <a:t>Much more is needed in order to satisfy the information needs of the different audiences: the public, students, employers,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51DE5ABED26D4888EF91EB3D3B8F94" ma:contentTypeVersion="0" ma:contentTypeDescription="Create a new document." ma:contentTypeScope="" ma:versionID="5182d9fb415c7ad9fd71f250eab47ee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64DF268-F0B1-4ABC-9670-CF909830D1C7}"/>
</file>

<file path=customXml/itemProps2.xml><?xml version="1.0" encoding="utf-8"?>
<ds:datastoreItem xmlns:ds="http://schemas.openxmlformats.org/officeDocument/2006/customXml" ds:itemID="{63F14D7D-17A5-45D9-B080-91D886C9BC49}"/>
</file>

<file path=customXml/itemProps3.xml><?xml version="1.0" encoding="utf-8"?>
<ds:datastoreItem xmlns:ds="http://schemas.openxmlformats.org/officeDocument/2006/customXml" ds:itemID="{961E4DAF-7176-46FC-8FC0-EB3F92C382B5}"/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21</TotalTime>
  <Words>471</Words>
  <Application>Microsoft Office PowerPoint</Application>
  <PresentationFormat>Diavoorstelling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Ontwerpsjabloon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 Condensed</vt:lpstr>
      <vt:lpstr>default</vt:lpstr>
      <vt:lpstr>PLA Transparency U-MAP and Flemish HE Noël Vercruysse February 16th 2011 </vt:lpstr>
      <vt:lpstr>HE landscape</vt:lpstr>
      <vt:lpstr>HE Landscape</vt:lpstr>
      <vt:lpstr>HE Landscape</vt:lpstr>
      <vt:lpstr>HE landscape - funding</vt:lpstr>
      <vt:lpstr>U-MAP</vt:lpstr>
      <vt:lpstr>HE Policy</vt:lpstr>
      <vt:lpstr>U-Map</vt:lpstr>
      <vt:lpstr>U-MAP</vt:lpstr>
      <vt:lpstr>Dia 10</vt:lpstr>
    </vt:vector>
  </TitlesOfParts>
  <Company>MVG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soenenma</dc:creator>
  <cp:lastModifiedBy>vercruno</cp:lastModifiedBy>
  <cp:revision>26</cp:revision>
  <dcterms:created xsi:type="dcterms:W3CDTF">2009-10-02T11:17:25Z</dcterms:created>
  <dcterms:modified xsi:type="dcterms:W3CDTF">2011-02-16T07:34:20Z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0x010100E251DE5ABED26D4888EF91EB3D3B8F94</vt:lpwstr>
  </property>
</Properties>
</file>